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4" r:id="rId1"/>
    <p:sldMasterId id="2147483936" r:id="rId2"/>
  </p:sldMasterIdLst>
  <p:notesMasterIdLst>
    <p:notesMasterId r:id="rId74"/>
  </p:notesMasterIdLst>
  <p:sldIdLst>
    <p:sldId id="665" r:id="rId3"/>
    <p:sldId id="752" r:id="rId4"/>
    <p:sldId id="500" r:id="rId5"/>
    <p:sldId id="716" r:id="rId6"/>
    <p:sldId id="712" r:id="rId7"/>
    <p:sldId id="713" r:id="rId8"/>
    <p:sldId id="754" r:id="rId9"/>
    <p:sldId id="742" r:id="rId10"/>
    <p:sldId id="509" r:id="rId11"/>
    <p:sldId id="510" r:id="rId12"/>
    <p:sldId id="512" r:id="rId13"/>
    <p:sldId id="513" r:id="rId14"/>
    <p:sldId id="515" r:id="rId15"/>
    <p:sldId id="406" r:id="rId16"/>
    <p:sldId id="755" r:id="rId17"/>
    <p:sldId id="517" r:id="rId18"/>
    <p:sldId id="518" r:id="rId19"/>
    <p:sldId id="519" r:id="rId20"/>
    <p:sldId id="520" r:id="rId21"/>
    <p:sldId id="521" r:id="rId22"/>
    <p:sldId id="412" r:id="rId23"/>
    <p:sldId id="413" r:id="rId24"/>
    <p:sldId id="522" r:id="rId25"/>
    <p:sldId id="415" r:id="rId26"/>
    <p:sldId id="416" r:id="rId27"/>
    <p:sldId id="524" r:id="rId28"/>
    <p:sldId id="417" r:id="rId29"/>
    <p:sldId id="525" r:id="rId30"/>
    <p:sldId id="526" r:id="rId31"/>
    <p:sldId id="527" r:id="rId32"/>
    <p:sldId id="423" r:id="rId33"/>
    <p:sldId id="424" r:id="rId34"/>
    <p:sldId id="425" r:id="rId35"/>
    <p:sldId id="426" r:id="rId36"/>
    <p:sldId id="427" r:id="rId37"/>
    <p:sldId id="428" r:id="rId38"/>
    <p:sldId id="429" r:id="rId39"/>
    <p:sldId id="528" r:id="rId40"/>
    <p:sldId id="529" r:id="rId41"/>
    <p:sldId id="530" r:id="rId42"/>
    <p:sldId id="531" r:id="rId43"/>
    <p:sldId id="532" r:id="rId44"/>
    <p:sldId id="533" r:id="rId45"/>
    <p:sldId id="534" r:id="rId46"/>
    <p:sldId id="535" r:id="rId47"/>
    <p:sldId id="536" r:id="rId48"/>
    <p:sldId id="537" r:id="rId49"/>
    <p:sldId id="538" r:id="rId50"/>
    <p:sldId id="539" r:id="rId51"/>
    <p:sldId id="540" r:id="rId52"/>
    <p:sldId id="541" r:id="rId53"/>
    <p:sldId id="542" r:id="rId54"/>
    <p:sldId id="543" r:id="rId55"/>
    <p:sldId id="544" r:id="rId56"/>
    <p:sldId id="545" r:id="rId57"/>
    <p:sldId id="546" r:id="rId58"/>
    <p:sldId id="547" r:id="rId59"/>
    <p:sldId id="548" r:id="rId60"/>
    <p:sldId id="549" r:id="rId61"/>
    <p:sldId id="550" r:id="rId62"/>
    <p:sldId id="551" r:id="rId63"/>
    <p:sldId id="552" r:id="rId64"/>
    <p:sldId id="553" r:id="rId65"/>
    <p:sldId id="456" r:id="rId66"/>
    <p:sldId id="457" r:id="rId67"/>
    <p:sldId id="748" r:id="rId68"/>
    <p:sldId id="749" r:id="rId69"/>
    <p:sldId id="750" r:id="rId70"/>
    <p:sldId id="751" r:id="rId71"/>
    <p:sldId id="766" r:id="rId72"/>
    <p:sldId id="74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47"/>
    <p:restoredTop sz="71238"/>
  </p:normalViewPr>
  <p:slideViewPr>
    <p:cSldViewPr snapToGrid="0" snapToObjects="1">
      <p:cViewPr varScale="1">
        <p:scale>
          <a:sx n="54" d="100"/>
          <a:sy n="54" d="100"/>
        </p:scale>
        <p:origin x="73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7648C-F669-4C79-A995-2F0E02E3FB7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5DF3A1-F022-4BCD-A41A-689712A4075E}">
      <dgm:prSet custT="1"/>
      <dgm:spPr/>
      <dgm:t>
        <a:bodyPr/>
        <a:lstStyle/>
        <a:p>
          <a:pPr>
            <a:defRPr b="1"/>
          </a:pPr>
          <a:r>
            <a:rPr lang="en-US" sz="2000" dirty="0"/>
            <a:t>The business needs differs from one context to another</a:t>
          </a:r>
        </a:p>
      </dgm:t>
    </dgm:pt>
    <dgm:pt modelId="{43132E43-D9C4-4AAA-9946-CC1A4FBDC981}" type="parTrans" cxnId="{8A38CAE6-CCB0-4D5A-9BCF-09B5071ECD78}">
      <dgm:prSet/>
      <dgm:spPr/>
      <dgm:t>
        <a:bodyPr/>
        <a:lstStyle/>
        <a:p>
          <a:endParaRPr lang="en-US"/>
        </a:p>
      </dgm:t>
    </dgm:pt>
    <dgm:pt modelId="{9736BE4A-E78D-4A7A-8F88-17AA272F1B66}" type="sibTrans" cxnId="{8A38CAE6-CCB0-4D5A-9BCF-09B5071ECD78}">
      <dgm:prSet/>
      <dgm:spPr/>
      <dgm:t>
        <a:bodyPr/>
        <a:lstStyle/>
        <a:p>
          <a:endParaRPr lang="en-US"/>
        </a:p>
      </dgm:t>
    </dgm:pt>
    <dgm:pt modelId="{9705C025-98F0-479D-ADF4-64B37BD1B0E6}">
      <dgm:prSet custT="1"/>
      <dgm:spPr/>
      <dgm:t>
        <a:bodyPr/>
        <a:lstStyle/>
        <a:p>
          <a:pPr>
            <a:defRPr b="1"/>
          </a:pPr>
          <a:r>
            <a:rPr lang="en-US" sz="2400" dirty="0"/>
            <a:t>Organizations have assets they need to protect</a:t>
          </a:r>
        </a:p>
      </dgm:t>
    </dgm:pt>
    <dgm:pt modelId="{AB10647F-AB12-4515-8263-887A15E9D0CB}" type="parTrans" cxnId="{466DA000-1461-4AE2-9976-8BEF402A0369}">
      <dgm:prSet/>
      <dgm:spPr/>
      <dgm:t>
        <a:bodyPr/>
        <a:lstStyle/>
        <a:p>
          <a:endParaRPr lang="en-US"/>
        </a:p>
      </dgm:t>
    </dgm:pt>
    <dgm:pt modelId="{89FCC9EE-DEE0-4D61-8483-57342F649CAE}" type="sibTrans" cxnId="{466DA000-1461-4AE2-9976-8BEF402A0369}">
      <dgm:prSet/>
      <dgm:spPr/>
      <dgm:t>
        <a:bodyPr/>
        <a:lstStyle/>
        <a:p>
          <a:endParaRPr lang="en-US"/>
        </a:p>
      </dgm:t>
    </dgm:pt>
    <dgm:pt modelId="{F65D502A-8D58-4737-9A1D-0C206FAA517F}">
      <dgm:prSet/>
      <dgm:spPr/>
      <dgm:t>
        <a:bodyPr/>
        <a:lstStyle/>
        <a:p>
          <a:pPr>
            <a:defRPr b="1"/>
          </a:pPr>
          <a:r>
            <a:rPr lang="en-US" dirty="0"/>
            <a:t>They need to protect these assets for different reasons</a:t>
          </a:r>
        </a:p>
      </dgm:t>
    </dgm:pt>
    <dgm:pt modelId="{FF690992-C6E4-4978-8892-50E1D2046B74}" type="parTrans" cxnId="{D4D0D2D2-3723-42E8-A7D1-F2CAF11E42CE}">
      <dgm:prSet/>
      <dgm:spPr/>
      <dgm:t>
        <a:bodyPr/>
        <a:lstStyle/>
        <a:p>
          <a:endParaRPr lang="en-US"/>
        </a:p>
      </dgm:t>
    </dgm:pt>
    <dgm:pt modelId="{9C5ED690-BC5B-4019-8E62-A421398978DE}" type="sibTrans" cxnId="{D4D0D2D2-3723-42E8-A7D1-F2CAF11E42CE}">
      <dgm:prSet/>
      <dgm:spPr/>
      <dgm:t>
        <a:bodyPr/>
        <a:lstStyle/>
        <a:p>
          <a:endParaRPr lang="en-US"/>
        </a:p>
      </dgm:t>
    </dgm:pt>
    <dgm:pt modelId="{201C5CAF-8662-4C50-8BCC-2F28D4C67B04}">
      <dgm:prSet/>
      <dgm:spPr/>
      <dgm:t>
        <a:bodyPr/>
        <a:lstStyle/>
        <a:p>
          <a:r>
            <a:rPr lang="en-US"/>
            <a:t>Business continuity</a:t>
          </a:r>
        </a:p>
      </dgm:t>
    </dgm:pt>
    <dgm:pt modelId="{0D8A0183-E304-458B-AF73-EB43ECA64812}" type="parTrans" cxnId="{D4DBE5C5-EE5B-4BCF-9F9A-FF4CB09CDC76}">
      <dgm:prSet/>
      <dgm:spPr/>
      <dgm:t>
        <a:bodyPr/>
        <a:lstStyle/>
        <a:p>
          <a:endParaRPr lang="en-US"/>
        </a:p>
      </dgm:t>
    </dgm:pt>
    <dgm:pt modelId="{BA281148-D1DC-4125-AC2A-04B1F26CFC0A}" type="sibTrans" cxnId="{D4DBE5C5-EE5B-4BCF-9F9A-FF4CB09CDC76}">
      <dgm:prSet/>
      <dgm:spPr/>
      <dgm:t>
        <a:bodyPr/>
        <a:lstStyle/>
        <a:p>
          <a:endParaRPr lang="en-US"/>
        </a:p>
      </dgm:t>
    </dgm:pt>
    <dgm:pt modelId="{F32E0B90-A65F-4152-8EF7-2D195D6BCA87}">
      <dgm:prSet/>
      <dgm:spPr/>
      <dgm:t>
        <a:bodyPr/>
        <a:lstStyle/>
        <a:p>
          <a:r>
            <a:rPr lang="en-US" dirty="0"/>
            <a:t>Liability reasons</a:t>
          </a:r>
        </a:p>
      </dgm:t>
    </dgm:pt>
    <dgm:pt modelId="{74DCAC03-6CED-42C1-9B27-B2A49386A739}" type="parTrans" cxnId="{6D231398-D538-4B33-9C59-56676C358240}">
      <dgm:prSet/>
      <dgm:spPr/>
      <dgm:t>
        <a:bodyPr/>
        <a:lstStyle/>
        <a:p>
          <a:endParaRPr lang="en-US"/>
        </a:p>
      </dgm:t>
    </dgm:pt>
    <dgm:pt modelId="{CFD67B9A-E674-476A-9A24-5CACADF4484A}" type="sibTrans" cxnId="{6D231398-D538-4B33-9C59-56676C358240}">
      <dgm:prSet/>
      <dgm:spPr/>
      <dgm:t>
        <a:bodyPr/>
        <a:lstStyle/>
        <a:p>
          <a:endParaRPr lang="en-US"/>
        </a:p>
      </dgm:t>
    </dgm:pt>
    <dgm:pt modelId="{5C1D0D15-5642-4568-868F-F43BF7B3C0B1}">
      <dgm:prSet/>
      <dgm:spPr/>
      <dgm:t>
        <a:bodyPr/>
        <a:lstStyle/>
        <a:p>
          <a:r>
            <a:rPr lang="en-US"/>
            <a:t>Regulation</a:t>
          </a:r>
        </a:p>
      </dgm:t>
    </dgm:pt>
    <dgm:pt modelId="{7BAA395E-735F-4B6D-8A4F-920D6C3C7667}" type="parTrans" cxnId="{FEC0464E-4EEF-44F9-A7B7-543719BA60B4}">
      <dgm:prSet/>
      <dgm:spPr/>
      <dgm:t>
        <a:bodyPr/>
        <a:lstStyle/>
        <a:p>
          <a:endParaRPr lang="en-US"/>
        </a:p>
      </dgm:t>
    </dgm:pt>
    <dgm:pt modelId="{FF6BC8B6-20F4-4184-8EFC-B6A032E3D795}" type="sibTrans" cxnId="{FEC0464E-4EEF-44F9-A7B7-543719BA60B4}">
      <dgm:prSet/>
      <dgm:spPr/>
      <dgm:t>
        <a:bodyPr/>
        <a:lstStyle/>
        <a:p>
          <a:endParaRPr lang="en-US"/>
        </a:p>
      </dgm:t>
    </dgm:pt>
    <dgm:pt modelId="{1A78ECCE-D4BB-4EBA-B372-8D03193ED4B7}">
      <dgm:prSet/>
      <dgm:spPr/>
      <dgm:t>
        <a:bodyPr/>
        <a:lstStyle/>
        <a:p>
          <a:r>
            <a:rPr lang="en-US"/>
            <a:t>Protection of IP</a:t>
          </a:r>
        </a:p>
      </dgm:t>
    </dgm:pt>
    <dgm:pt modelId="{F3B8960F-3A5E-4638-9BB6-EE030D4EEB74}" type="parTrans" cxnId="{6D04339A-DCCF-49AA-85CB-A37C8BD6DC25}">
      <dgm:prSet/>
      <dgm:spPr/>
      <dgm:t>
        <a:bodyPr/>
        <a:lstStyle/>
        <a:p>
          <a:endParaRPr lang="en-US"/>
        </a:p>
      </dgm:t>
    </dgm:pt>
    <dgm:pt modelId="{AA36AB42-8F4F-43B7-972A-59062CCFE770}" type="sibTrans" cxnId="{6D04339A-DCCF-49AA-85CB-A37C8BD6DC25}">
      <dgm:prSet/>
      <dgm:spPr/>
      <dgm:t>
        <a:bodyPr/>
        <a:lstStyle/>
        <a:p>
          <a:endParaRPr lang="en-US"/>
        </a:p>
      </dgm:t>
    </dgm:pt>
    <dgm:pt modelId="{B421A5C9-1B6A-4443-BB3C-C3373ADD5EC9}">
      <dgm:prSet/>
      <dgm:spPr/>
      <dgm:t>
        <a:bodyPr/>
        <a:lstStyle/>
        <a:p>
          <a:r>
            <a:rPr lang="en-US"/>
            <a:t>…</a:t>
          </a:r>
        </a:p>
      </dgm:t>
    </dgm:pt>
    <dgm:pt modelId="{DDA21F75-5026-4DF3-80F4-04AB0986F1C0}" type="parTrans" cxnId="{8AC4B400-7E79-4B47-9DA5-94AC5F4902FA}">
      <dgm:prSet/>
      <dgm:spPr/>
      <dgm:t>
        <a:bodyPr/>
        <a:lstStyle/>
        <a:p>
          <a:endParaRPr lang="en-US"/>
        </a:p>
      </dgm:t>
    </dgm:pt>
    <dgm:pt modelId="{C71BC22E-F765-4D6E-B08F-89251C852B40}" type="sibTrans" cxnId="{8AC4B400-7E79-4B47-9DA5-94AC5F4902FA}">
      <dgm:prSet/>
      <dgm:spPr/>
      <dgm:t>
        <a:bodyPr/>
        <a:lstStyle/>
        <a:p>
          <a:endParaRPr lang="en-US"/>
        </a:p>
      </dgm:t>
    </dgm:pt>
    <dgm:pt modelId="{A776FF67-B851-4F1A-9426-794403E4CE88}" type="pres">
      <dgm:prSet presAssocID="{6917648C-F669-4C79-A995-2F0E02E3FB72}" presName="root" presStyleCnt="0">
        <dgm:presLayoutVars>
          <dgm:dir/>
          <dgm:resizeHandles val="exact"/>
        </dgm:presLayoutVars>
      </dgm:prSet>
      <dgm:spPr/>
    </dgm:pt>
    <dgm:pt modelId="{4D6B0D93-C75A-4554-A75C-DE0A6795728D}" type="pres">
      <dgm:prSet presAssocID="{D65DF3A1-F022-4BCD-A41A-689712A4075E}" presName="compNode" presStyleCnt="0"/>
      <dgm:spPr/>
    </dgm:pt>
    <dgm:pt modelId="{78820750-AB84-43A7-AF2F-9EFF0FDB2D40}" type="pres">
      <dgm:prSet presAssocID="{D65DF3A1-F022-4BCD-A41A-689712A407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E5B12579-7B9F-4B0C-88F4-AC525588AD3F}" type="pres">
      <dgm:prSet presAssocID="{D65DF3A1-F022-4BCD-A41A-689712A4075E}" presName="iconSpace" presStyleCnt="0"/>
      <dgm:spPr/>
    </dgm:pt>
    <dgm:pt modelId="{BF7DB62E-686F-4529-B09A-9309822DEA2C}" type="pres">
      <dgm:prSet presAssocID="{D65DF3A1-F022-4BCD-A41A-689712A4075E}" presName="parTx" presStyleLbl="revTx" presStyleIdx="0" presStyleCnt="6">
        <dgm:presLayoutVars>
          <dgm:chMax val="0"/>
          <dgm:chPref val="0"/>
        </dgm:presLayoutVars>
      </dgm:prSet>
      <dgm:spPr/>
    </dgm:pt>
    <dgm:pt modelId="{BD60EA65-938D-4717-A48C-566AA3F4419F}" type="pres">
      <dgm:prSet presAssocID="{D65DF3A1-F022-4BCD-A41A-689712A4075E}" presName="txSpace" presStyleCnt="0"/>
      <dgm:spPr/>
    </dgm:pt>
    <dgm:pt modelId="{D5E0E63B-0E45-4837-B65F-650CE9915764}" type="pres">
      <dgm:prSet presAssocID="{D65DF3A1-F022-4BCD-A41A-689712A4075E}" presName="desTx" presStyleLbl="revTx" presStyleIdx="1" presStyleCnt="6">
        <dgm:presLayoutVars/>
      </dgm:prSet>
      <dgm:spPr/>
    </dgm:pt>
    <dgm:pt modelId="{BCC9BB68-488C-4AA6-B70B-670DAB2C75BF}" type="pres">
      <dgm:prSet presAssocID="{9736BE4A-E78D-4A7A-8F88-17AA272F1B66}" presName="sibTrans" presStyleCnt="0"/>
      <dgm:spPr/>
    </dgm:pt>
    <dgm:pt modelId="{E33F13C3-90B9-48F0-8626-DF7CE04BFA87}" type="pres">
      <dgm:prSet presAssocID="{9705C025-98F0-479D-ADF4-64B37BD1B0E6}" presName="compNode" presStyleCnt="0"/>
      <dgm:spPr/>
    </dgm:pt>
    <dgm:pt modelId="{AF603483-2983-44DD-8E07-CCB29A304308}" type="pres">
      <dgm:prSet presAssocID="{9705C025-98F0-479D-ADF4-64B37BD1B0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181FC2EF-A711-4CD0-AE5D-76EE0A7D7D8C}" type="pres">
      <dgm:prSet presAssocID="{9705C025-98F0-479D-ADF4-64B37BD1B0E6}" presName="iconSpace" presStyleCnt="0"/>
      <dgm:spPr/>
    </dgm:pt>
    <dgm:pt modelId="{517F605A-7761-4D88-BB50-93E9F5C815EA}" type="pres">
      <dgm:prSet presAssocID="{9705C025-98F0-479D-ADF4-64B37BD1B0E6}" presName="parTx" presStyleLbl="revTx" presStyleIdx="2" presStyleCnt="6">
        <dgm:presLayoutVars>
          <dgm:chMax val="0"/>
          <dgm:chPref val="0"/>
        </dgm:presLayoutVars>
      </dgm:prSet>
      <dgm:spPr/>
    </dgm:pt>
    <dgm:pt modelId="{D1708F9C-5088-49AB-B0C1-E636E2F330F0}" type="pres">
      <dgm:prSet presAssocID="{9705C025-98F0-479D-ADF4-64B37BD1B0E6}" presName="txSpace" presStyleCnt="0"/>
      <dgm:spPr/>
    </dgm:pt>
    <dgm:pt modelId="{96E6901E-0D6B-46EC-A5E0-971D96AC2DE8}" type="pres">
      <dgm:prSet presAssocID="{9705C025-98F0-479D-ADF4-64B37BD1B0E6}" presName="desTx" presStyleLbl="revTx" presStyleIdx="3" presStyleCnt="6">
        <dgm:presLayoutVars/>
      </dgm:prSet>
      <dgm:spPr/>
    </dgm:pt>
    <dgm:pt modelId="{E258D218-AD59-4A25-AAD6-03C204F70E27}" type="pres">
      <dgm:prSet presAssocID="{89FCC9EE-DEE0-4D61-8483-57342F649CAE}" presName="sibTrans" presStyleCnt="0"/>
      <dgm:spPr/>
    </dgm:pt>
    <dgm:pt modelId="{B1B9C684-2D17-4997-B2E4-486C47B8CDEF}" type="pres">
      <dgm:prSet presAssocID="{F65D502A-8D58-4737-9A1D-0C206FAA517F}" presName="compNode" presStyleCnt="0"/>
      <dgm:spPr/>
    </dgm:pt>
    <dgm:pt modelId="{C2DC4918-FB15-437C-A1C2-8BCD1C0DE656}" type="pres">
      <dgm:prSet presAssocID="{F65D502A-8D58-4737-9A1D-0C206FAA51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64E82FDE-F182-4C8F-8E8C-AB48B14F2EF8}" type="pres">
      <dgm:prSet presAssocID="{F65D502A-8D58-4737-9A1D-0C206FAA517F}" presName="iconSpace" presStyleCnt="0"/>
      <dgm:spPr/>
    </dgm:pt>
    <dgm:pt modelId="{F8945D14-3AA8-4A0B-8902-20C9355AA7BD}" type="pres">
      <dgm:prSet presAssocID="{F65D502A-8D58-4737-9A1D-0C206FAA517F}" presName="parTx" presStyleLbl="revTx" presStyleIdx="4" presStyleCnt="6">
        <dgm:presLayoutVars>
          <dgm:chMax val="0"/>
          <dgm:chPref val="0"/>
        </dgm:presLayoutVars>
      </dgm:prSet>
      <dgm:spPr/>
    </dgm:pt>
    <dgm:pt modelId="{844639AA-CDC1-49BA-8AE8-25A4835CB668}" type="pres">
      <dgm:prSet presAssocID="{F65D502A-8D58-4737-9A1D-0C206FAA517F}" presName="txSpace" presStyleCnt="0"/>
      <dgm:spPr/>
    </dgm:pt>
    <dgm:pt modelId="{D73B72BE-5D9C-48C5-8307-23EAF7DEE611}" type="pres">
      <dgm:prSet presAssocID="{F65D502A-8D58-4737-9A1D-0C206FAA517F}" presName="desTx" presStyleLbl="revTx" presStyleIdx="5" presStyleCnt="6">
        <dgm:presLayoutVars/>
      </dgm:prSet>
      <dgm:spPr/>
    </dgm:pt>
  </dgm:ptLst>
  <dgm:cxnLst>
    <dgm:cxn modelId="{466DA000-1461-4AE2-9976-8BEF402A0369}" srcId="{6917648C-F669-4C79-A995-2F0E02E3FB72}" destId="{9705C025-98F0-479D-ADF4-64B37BD1B0E6}" srcOrd="1" destOrd="0" parTransId="{AB10647F-AB12-4515-8263-887A15E9D0CB}" sibTransId="{89FCC9EE-DEE0-4D61-8483-57342F649CAE}"/>
    <dgm:cxn modelId="{8AC4B400-7E79-4B47-9DA5-94AC5F4902FA}" srcId="{F65D502A-8D58-4737-9A1D-0C206FAA517F}" destId="{B421A5C9-1B6A-4443-BB3C-C3373ADD5EC9}" srcOrd="4" destOrd="0" parTransId="{DDA21F75-5026-4DF3-80F4-04AB0986F1C0}" sibTransId="{C71BC22E-F765-4D6E-B08F-89251C852B40}"/>
    <dgm:cxn modelId="{385DCF02-BD2A-472B-BFA0-32D312E9FB33}" type="presOf" srcId="{9705C025-98F0-479D-ADF4-64B37BD1B0E6}" destId="{517F605A-7761-4D88-BB50-93E9F5C815EA}" srcOrd="0" destOrd="0" presId="urn:microsoft.com/office/officeart/2018/2/layout/IconLabelDescriptionList"/>
    <dgm:cxn modelId="{CF475B15-9DBB-4ED9-80C3-A5959C04E052}" type="presOf" srcId="{D65DF3A1-F022-4BCD-A41A-689712A4075E}" destId="{BF7DB62E-686F-4529-B09A-9309822DEA2C}" srcOrd="0" destOrd="0" presId="urn:microsoft.com/office/officeart/2018/2/layout/IconLabelDescriptionList"/>
    <dgm:cxn modelId="{A0C53F22-F532-47FE-B5C0-37269D70ACFF}" type="presOf" srcId="{201C5CAF-8662-4C50-8BCC-2F28D4C67B04}" destId="{D73B72BE-5D9C-48C5-8307-23EAF7DEE611}" srcOrd="0" destOrd="0" presId="urn:microsoft.com/office/officeart/2018/2/layout/IconLabelDescriptionList"/>
    <dgm:cxn modelId="{7C16CC24-654A-4CAA-914E-42B742D1702A}" type="presOf" srcId="{5C1D0D15-5642-4568-868F-F43BF7B3C0B1}" destId="{D73B72BE-5D9C-48C5-8307-23EAF7DEE611}" srcOrd="0" destOrd="2" presId="urn:microsoft.com/office/officeart/2018/2/layout/IconLabelDescriptionList"/>
    <dgm:cxn modelId="{39A20E32-0D42-462B-9942-85004D975248}" type="presOf" srcId="{B421A5C9-1B6A-4443-BB3C-C3373ADD5EC9}" destId="{D73B72BE-5D9C-48C5-8307-23EAF7DEE611}" srcOrd="0" destOrd="4" presId="urn:microsoft.com/office/officeart/2018/2/layout/IconLabelDescriptionList"/>
    <dgm:cxn modelId="{B2B45C6E-CE7B-4E65-9651-DC2FAE90D5D9}" type="presOf" srcId="{1A78ECCE-D4BB-4EBA-B372-8D03193ED4B7}" destId="{D73B72BE-5D9C-48C5-8307-23EAF7DEE611}" srcOrd="0" destOrd="3" presId="urn:microsoft.com/office/officeart/2018/2/layout/IconLabelDescriptionList"/>
    <dgm:cxn modelId="{FEC0464E-4EEF-44F9-A7B7-543719BA60B4}" srcId="{F65D502A-8D58-4737-9A1D-0C206FAA517F}" destId="{5C1D0D15-5642-4568-868F-F43BF7B3C0B1}" srcOrd="2" destOrd="0" parTransId="{7BAA395E-735F-4B6D-8A4F-920D6C3C7667}" sibTransId="{FF6BC8B6-20F4-4184-8EFC-B6A032E3D795}"/>
    <dgm:cxn modelId="{9E46CC90-A356-4279-8FA3-54CA745A2BF9}" type="presOf" srcId="{F32E0B90-A65F-4152-8EF7-2D195D6BCA87}" destId="{D73B72BE-5D9C-48C5-8307-23EAF7DEE611}" srcOrd="0" destOrd="1" presId="urn:microsoft.com/office/officeart/2018/2/layout/IconLabelDescriptionList"/>
    <dgm:cxn modelId="{6D231398-D538-4B33-9C59-56676C358240}" srcId="{F65D502A-8D58-4737-9A1D-0C206FAA517F}" destId="{F32E0B90-A65F-4152-8EF7-2D195D6BCA87}" srcOrd="1" destOrd="0" parTransId="{74DCAC03-6CED-42C1-9B27-B2A49386A739}" sibTransId="{CFD67B9A-E674-476A-9A24-5CACADF4484A}"/>
    <dgm:cxn modelId="{6D04339A-DCCF-49AA-85CB-A37C8BD6DC25}" srcId="{F65D502A-8D58-4737-9A1D-0C206FAA517F}" destId="{1A78ECCE-D4BB-4EBA-B372-8D03193ED4B7}" srcOrd="3" destOrd="0" parTransId="{F3B8960F-3A5E-4638-9BB6-EE030D4EEB74}" sibTransId="{AA36AB42-8F4F-43B7-972A-59062CCFE770}"/>
    <dgm:cxn modelId="{D4DBE5C5-EE5B-4BCF-9F9A-FF4CB09CDC76}" srcId="{F65D502A-8D58-4737-9A1D-0C206FAA517F}" destId="{201C5CAF-8662-4C50-8BCC-2F28D4C67B04}" srcOrd="0" destOrd="0" parTransId="{0D8A0183-E304-458B-AF73-EB43ECA64812}" sibTransId="{BA281148-D1DC-4125-AC2A-04B1F26CFC0A}"/>
    <dgm:cxn modelId="{D4D0D2D2-3723-42E8-A7D1-F2CAF11E42CE}" srcId="{6917648C-F669-4C79-A995-2F0E02E3FB72}" destId="{F65D502A-8D58-4737-9A1D-0C206FAA517F}" srcOrd="2" destOrd="0" parTransId="{FF690992-C6E4-4978-8892-50E1D2046B74}" sibTransId="{9C5ED690-BC5B-4019-8E62-A421398978DE}"/>
    <dgm:cxn modelId="{51A189DC-675D-4F68-9080-EB264DF0A4DC}" type="presOf" srcId="{F65D502A-8D58-4737-9A1D-0C206FAA517F}" destId="{F8945D14-3AA8-4A0B-8902-20C9355AA7BD}" srcOrd="0" destOrd="0" presId="urn:microsoft.com/office/officeart/2018/2/layout/IconLabelDescriptionList"/>
    <dgm:cxn modelId="{BB51F1E2-3299-4844-A2AB-B6E4899DD3E7}" type="presOf" srcId="{6917648C-F669-4C79-A995-2F0E02E3FB72}" destId="{A776FF67-B851-4F1A-9426-794403E4CE88}" srcOrd="0" destOrd="0" presId="urn:microsoft.com/office/officeart/2018/2/layout/IconLabelDescriptionList"/>
    <dgm:cxn modelId="{8A38CAE6-CCB0-4D5A-9BCF-09B5071ECD78}" srcId="{6917648C-F669-4C79-A995-2F0E02E3FB72}" destId="{D65DF3A1-F022-4BCD-A41A-689712A4075E}" srcOrd="0" destOrd="0" parTransId="{43132E43-D9C4-4AAA-9946-CC1A4FBDC981}" sibTransId="{9736BE4A-E78D-4A7A-8F88-17AA272F1B66}"/>
    <dgm:cxn modelId="{7B20A50B-865C-4D3B-AA2F-AB78A845C7F3}" type="presParOf" srcId="{A776FF67-B851-4F1A-9426-794403E4CE88}" destId="{4D6B0D93-C75A-4554-A75C-DE0A6795728D}" srcOrd="0" destOrd="0" presId="urn:microsoft.com/office/officeart/2018/2/layout/IconLabelDescriptionList"/>
    <dgm:cxn modelId="{5DCBBE79-F680-4258-9A8D-D85B4F43732D}" type="presParOf" srcId="{4D6B0D93-C75A-4554-A75C-DE0A6795728D}" destId="{78820750-AB84-43A7-AF2F-9EFF0FDB2D40}" srcOrd="0" destOrd="0" presId="urn:microsoft.com/office/officeart/2018/2/layout/IconLabelDescriptionList"/>
    <dgm:cxn modelId="{37E1037E-915F-4E39-8832-ADE7F8064A2F}" type="presParOf" srcId="{4D6B0D93-C75A-4554-A75C-DE0A6795728D}" destId="{E5B12579-7B9F-4B0C-88F4-AC525588AD3F}" srcOrd="1" destOrd="0" presId="urn:microsoft.com/office/officeart/2018/2/layout/IconLabelDescriptionList"/>
    <dgm:cxn modelId="{F33938D6-5EFC-4CA3-A5D0-70DE068B56D7}" type="presParOf" srcId="{4D6B0D93-C75A-4554-A75C-DE0A6795728D}" destId="{BF7DB62E-686F-4529-B09A-9309822DEA2C}" srcOrd="2" destOrd="0" presId="urn:microsoft.com/office/officeart/2018/2/layout/IconLabelDescriptionList"/>
    <dgm:cxn modelId="{C1BBD667-512F-4601-95B8-6D08D0AA6384}" type="presParOf" srcId="{4D6B0D93-C75A-4554-A75C-DE0A6795728D}" destId="{BD60EA65-938D-4717-A48C-566AA3F4419F}" srcOrd="3" destOrd="0" presId="urn:microsoft.com/office/officeart/2018/2/layout/IconLabelDescriptionList"/>
    <dgm:cxn modelId="{F168ED81-D3B7-4AAE-83A3-AB31627A3C7F}" type="presParOf" srcId="{4D6B0D93-C75A-4554-A75C-DE0A6795728D}" destId="{D5E0E63B-0E45-4837-B65F-650CE9915764}" srcOrd="4" destOrd="0" presId="urn:microsoft.com/office/officeart/2018/2/layout/IconLabelDescriptionList"/>
    <dgm:cxn modelId="{29B60E2C-5F70-40F5-A340-69BA0DBDADDE}" type="presParOf" srcId="{A776FF67-B851-4F1A-9426-794403E4CE88}" destId="{BCC9BB68-488C-4AA6-B70B-670DAB2C75BF}" srcOrd="1" destOrd="0" presId="urn:microsoft.com/office/officeart/2018/2/layout/IconLabelDescriptionList"/>
    <dgm:cxn modelId="{5BD40892-EF9B-4656-9C62-A523CF0F423A}" type="presParOf" srcId="{A776FF67-B851-4F1A-9426-794403E4CE88}" destId="{E33F13C3-90B9-48F0-8626-DF7CE04BFA87}" srcOrd="2" destOrd="0" presId="urn:microsoft.com/office/officeart/2018/2/layout/IconLabelDescriptionList"/>
    <dgm:cxn modelId="{14EAAF44-99CC-4D32-B9B5-BD1B944388A9}" type="presParOf" srcId="{E33F13C3-90B9-48F0-8626-DF7CE04BFA87}" destId="{AF603483-2983-44DD-8E07-CCB29A304308}" srcOrd="0" destOrd="0" presId="urn:microsoft.com/office/officeart/2018/2/layout/IconLabelDescriptionList"/>
    <dgm:cxn modelId="{C623DCCD-38DD-424E-B5E3-445941FA182A}" type="presParOf" srcId="{E33F13C3-90B9-48F0-8626-DF7CE04BFA87}" destId="{181FC2EF-A711-4CD0-AE5D-76EE0A7D7D8C}" srcOrd="1" destOrd="0" presId="urn:microsoft.com/office/officeart/2018/2/layout/IconLabelDescriptionList"/>
    <dgm:cxn modelId="{BE550EB3-5F83-4909-89B2-33BEBD1A18BC}" type="presParOf" srcId="{E33F13C3-90B9-48F0-8626-DF7CE04BFA87}" destId="{517F605A-7761-4D88-BB50-93E9F5C815EA}" srcOrd="2" destOrd="0" presId="urn:microsoft.com/office/officeart/2018/2/layout/IconLabelDescriptionList"/>
    <dgm:cxn modelId="{B8828073-28EE-428F-8C76-FEFC17CA8671}" type="presParOf" srcId="{E33F13C3-90B9-48F0-8626-DF7CE04BFA87}" destId="{D1708F9C-5088-49AB-B0C1-E636E2F330F0}" srcOrd="3" destOrd="0" presId="urn:microsoft.com/office/officeart/2018/2/layout/IconLabelDescriptionList"/>
    <dgm:cxn modelId="{906D7966-9AC1-44C7-89CA-055F076B3D46}" type="presParOf" srcId="{E33F13C3-90B9-48F0-8626-DF7CE04BFA87}" destId="{96E6901E-0D6B-46EC-A5E0-971D96AC2DE8}" srcOrd="4" destOrd="0" presId="urn:microsoft.com/office/officeart/2018/2/layout/IconLabelDescriptionList"/>
    <dgm:cxn modelId="{8B731326-2C6C-4DA5-9A54-E302A24E6FA4}" type="presParOf" srcId="{A776FF67-B851-4F1A-9426-794403E4CE88}" destId="{E258D218-AD59-4A25-AAD6-03C204F70E27}" srcOrd="3" destOrd="0" presId="urn:microsoft.com/office/officeart/2018/2/layout/IconLabelDescriptionList"/>
    <dgm:cxn modelId="{D1D3F45E-3EFF-4047-81A1-37FC0409D329}" type="presParOf" srcId="{A776FF67-B851-4F1A-9426-794403E4CE88}" destId="{B1B9C684-2D17-4997-B2E4-486C47B8CDEF}" srcOrd="4" destOrd="0" presId="urn:microsoft.com/office/officeart/2018/2/layout/IconLabelDescriptionList"/>
    <dgm:cxn modelId="{28123D02-E20B-4EE7-AA7F-14E309CD5680}" type="presParOf" srcId="{B1B9C684-2D17-4997-B2E4-486C47B8CDEF}" destId="{C2DC4918-FB15-437C-A1C2-8BCD1C0DE656}" srcOrd="0" destOrd="0" presId="urn:microsoft.com/office/officeart/2018/2/layout/IconLabelDescriptionList"/>
    <dgm:cxn modelId="{30C92768-5870-44BB-8F79-B54C1DF17CC3}" type="presParOf" srcId="{B1B9C684-2D17-4997-B2E4-486C47B8CDEF}" destId="{64E82FDE-F182-4C8F-8E8C-AB48B14F2EF8}" srcOrd="1" destOrd="0" presId="urn:microsoft.com/office/officeart/2018/2/layout/IconLabelDescriptionList"/>
    <dgm:cxn modelId="{80D10495-FE04-4438-8618-D34D94E5DDD0}" type="presParOf" srcId="{B1B9C684-2D17-4997-B2E4-486C47B8CDEF}" destId="{F8945D14-3AA8-4A0B-8902-20C9355AA7BD}" srcOrd="2" destOrd="0" presId="urn:microsoft.com/office/officeart/2018/2/layout/IconLabelDescriptionList"/>
    <dgm:cxn modelId="{5B42F193-D321-468A-BE78-F8DCC9B1BE5A}" type="presParOf" srcId="{B1B9C684-2D17-4997-B2E4-486C47B8CDEF}" destId="{844639AA-CDC1-49BA-8AE8-25A4835CB668}" srcOrd="3" destOrd="0" presId="urn:microsoft.com/office/officeart/2018/2/layout/IconLabelDescriptionList"/>
    <dgm:cxn modelId="{49704638-335C-4208-A331-106079C3D071}" type="presParOf" srcId="{B1B9C684-2D17-4997-B2E4-486C47B8CDEF}" destId="{D73B72BE-5D9C-48C5-8307-23EAF7DEE61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441F78-AAFE-4858-95BB-A78655E779B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50AD3A0-F1A3-4886-AB2D-F0378C927A8A}">
      <dgm:prSet/>
      <dgm:spPr/>
      <dgm:t>
        <a:bodyPr/>
        <a:lstStyle/>
        <a:p>
          <a:r>
            <a:rPr lang="en-US"/>
            <a:t>Usability is concerned with how easy it is for the user to accomplish a desired task and the kind of user support the system provides. </a:t>
          </a:r>
        </a:p>
      </dgm:t>
    </dgm:pt>
    <dgm:pt modelId="{6C51DCF2-0D94-4CE8-95AE-1342C711737D}" type="parTrans" cxnId="{2AF4BC4D-EE24-4D16-B968-5A1E1A81F86D}">
      <dgm:prSet/>
      <dgm:spPr/>
      <dgm:t>
        <a:bodyPr/>
        <a:lstStyle/>
        <a:p>
          <a:endParaRPr lang="en-US"/>
        </a:p>
      </dgm:t>
    </dgm:pt>
    <dgm:pt modelId="{625B2471-108F-41DD-831C-E7CD816DFCB1}" type="sibTrans" cxnId="{2AF4BC4D-EE24-4D16-B968-5A1E1A81F86D}">
      <dgm:prSet/>
      <dgm:spPr/>
      <dgm:t>
        <a:bodyPr/>
        <a:lstStyle/>
        <a:p>
          <a:endParaRPr lang="en-US"/>
        </a:p>
      </dgm:t>
    </dgm:pt>
    <dgm:pt modelId="{7DD7F091-6F24-435C-9B59-409B542BDB24}">
      <dgm:prSet/>
      <dgm:spPr/>
      <dgm:t>
        <a:bodyPr/>
        <a:lstStyle/>
        <a:p>
          <a:r>
            <a:rPr lang="en-US"/>
            <a:t>Over the years, a focus on usability has shown itself to be one of the cheapest and easiest ways to improve a system’s quality (or, more precisely, the user’s </a:t>
          </a:r>
          <a:r>
            <a:rPr lang="en-US" i="1"/>
            <a:t>perception</a:t>
          </a:r>
          <a:r>
            <a:rPr lang="en-US"/>
            <a:t> of quality). </a:t>
          </a:r>
        </a:p>
      </dgm:t>
    </dgm:pt>
    <dgm:pt modelId="{25F20492-D7CA-4DE9-9EE2-3D612F5CE4D9}" type="parTrans" cxnId="{BDC5EA44-BFED-424A-BF57-E14F4A4A3C78}">
      <dgm:prSet/>
      <dgm:spPr/>
      <dgm:t>
        <a:bodyPr/>
        <a:lstStyle/>
        <a:p>
          <a:endParaRPr lang="en-US"/>
        </a:p>
      </dgm:t>
    </dgm:pt>
    <dgm:pt modelId="{C54CE9E0-C08C-4456-BA1C-4FC129B0BDF0}" type="sibTrans" cxnId="{BDC5EA44-BFED-424A-BF57-E14F4A4A3C78}">
      <dgm:prSet/>
      <dgm:spPr/>
      <dgm:t>
        <a:bodyPr/>
        <a:lstStyle/>
        <a:p>
          <a:endParaRPr lang="en-US"/>
        </a:p>
      </dgm:t>
    </dgm:pt>
    <dgm:pt modelId="{F9358DB2-5E86-4981-89CD-F8D979005226}" type="pres">
      <dgm:prSet presAssocID="{EC441F78-AAFE-4858-95BB-A78655E779BD}" presName="hierChild1" presStyleCnt="0">
        <dgm:presLayoutVars>
          <dgm:chPref val="1"/>
          <dgm:dir/>
          <dgm:animOne val="branch"/>
          <dgm:animLvl val="lvl"/>
          <dgm:resizeHandles/>
        </dgm:presLayoutVars>
      </dgm:prSet>
      <dgm:spPr/>
    </dgm:pt>
    <dgm:pt modelId="{405BAE96-21BE-4120-9F14-81349FCD82F0}" type="pres">
      <dgm:prSet presAssocID="{450AD3A0-F1A3-4886-AB2D-F0378C927A8A}" presName="hierRoot1" presStyleCnt="0"/>
      <dgm:spPr/>
    </dgm:pt>
    <dgm:pt modelId="{033A61F0-A8DA-4F99-B4E2-1341F45B01E3}" type="pres">
      <dgm:prSet presAssocID="{450AD3A0-F1A3-4886-AB2D-F0378C927A8A}" presName="composite" presStyleCnt="0"/>
      <dgm:spPr/>
    </dgm:pt>
    <dgm:pt modelId="{BE2BEB89-E149-45EF-AB9A-D05778A7D0A5}" type="pres">
      <dgm:prSet presAssocID="{450AD3A0-F1A3-4886-AB2D-F0378C927A8A}" presName="background" presStyleLbl="node0" presStyleIdx="0" presStyleCnt="2"/>
      <dgm:spPr/>
    </dgm:pt>
    <dgm:pt modelId="{17702D73-A31D-40E2-BABF-308C1B7613E9}" type="pres">
      <dgm:prSet presAssocID="{450AD3A0-F1A3-4886-AB2D-F0378C927A8A}" presName="text" presStyleLbl="fgAcc0" presStyleIdx="0" presStyleCnt="2">
        <dgm:presLayoutVars>
          <dgm:chPref val="3"/>
        </dgm:presLayoutVars>
      </dgm:prSet>
      <dgm:spPr/>
    </dgm:pt>
    <dgm:pt modelId="{19861C86-EF0A-4445-849A-7DEF0381F48D}" type="pres">
      <dgm:prSet presAssocID="{450AD3A0-F1A3-4886-AB2D-F0378C927A8A}" presName="hierChild2" presStyleCnt="0"/>
      <dgm:spPr/>
    </dgm:pt>
    <dgm:pt modelId="{C0D5446F-2AF0-481A-A34D-C0D5A46A93F6}" type="pres">
      <dgm:prSet presAssocID="{7DD7F091-6F24-435C-9B59-409B542BDB24}" presName="hierRoot1" presStyleCnt="0"/>
      <dgm:spPr/>
    </dgm:pt>
    <dgm:pt modelId="{2F729EA5-4098-45EA-AD11-CC9F4544C3C5}" type="pres">
      <dgm:prSet presAssocID="{7DD7F091-6F24-435C-9B59-409B542BDB24}" presName="composite" presStyleCnt="0"/>
      <dgm:spPr/>
    </dgm:pt>
    <dgm:pt modelId="{5B1795CD-B29A-4BE1-A0F1-2A2AC55DD926}" type="pres">
      <dgm:prSet presAssocID="{7DD7F091-6F24-435C-9B59-409B542BDB24}" presName="background" presStyleLbl="node0" presStyleIdx="1" presStyleCnt="2"/>
      <dgm:spPr/>
    </dgm:pt>
    <dgm:pt modelId="{BCFB94E9-D809-4442-A012-157DFBDCD620}" type="pres">
      <dgm:prSet presAssocID="{7DD7F091-6F24-435C-9B59-409B542BDB24}" presName="text" presStyleLbl="fgAcc0" presStyleIdx="1" presStyleCnt="2">
        <dgm:presLayoutVars>
          <dgm:chPref val="3"/>
        </dgm:presLayoutVars>
      </dgm:prSet>
      <dgm:spPr/>
    </dgm:pt>
    <dgm:pt modelId="{9881EA36-5470-4FA4-ABD6-9CE8F587A558}" type="pres">
      <dgm:prSet presAssocID="{7DD7F091-6F24-435C-9B59-409B542BDB24}" presName="hierChild2" presStyleCnt="0"/>
      <dgm:spPr/>
    </dgm:pt>
  </dgm:ptLst>
  <dgm:cxnLst>
    <dgm:cxn modelId="{BDC5EA44-BFED-424A-BF57-E14F4A4A3C78}" srcId="{EC441F78-AAFE-4858-95BB-A78655E779BD}" destId="{7DD7F091-6F24-435C-9B59-409B542BDB24}" srcOrd="1" destOrd="0" parTransId="{25F20492-D7CA-4DE9-9EE2-3D612F5CE4D9}" sibTransId="{C54CE9E0-C08C-4456-BA1C-4FC129B0BDF0}"/>
    <dgm:cxn modelId="{2AF4BC4D-EE24-4D16-B968-5A1E1A81F86D}" srcId="{EC441F78-AAFE-4858-95BB-A78655E779BD}" destId="{450AD3A0-F1A3-4886-AB2D-F0378C927A8A}" srcOrd="0" destOrd="0" parTransId="{6C51DCF2-0D94-4CE8-95AE-1342C711737D}" sibTransId="{625B2471-108F-41DD-831C-E7CD816DFCB1}"/>
    <dgm:cxn modelId="{832A8B8F-A20F-4851-A56D-7A45778DB02B}" type="presOf" srcId="{EC441F78-AAFE-4858-95BB-A78655E779BD}" destId="{F9358DB2-5E86-4981-89CD-F8D979005226}" srcOrd="0" destOrd="0" presId="urn:microsoft.com/office/officeart/2005/8/layout/hierarchy1"/>
    <dgm:cxn modelId="{72A02E99-14CC-480C-8F6C-0F396CC5510C}" type="presOf" srcId="{450AD3A0-F1A3-4886-AB2D-F0378C927A8A}" destId="{17702D73-A31D-40E2-BABF-308C1B7613E9}" srcOrd="0" destOrd="0" presId="urn:microsoft.com/office/officeart/2005/8/layout/hierarchy1"/>
    <dgm:cxn modelId="{9F271EFE-F045-4CAE-A865-D3F7EC310787}" type="presOf" srcId="{7DD7F091-6F24-435C-9B59-409B542BDB24}" destId="{BCFB94E9-D809-4442-A012-157DFBDCD620}" srcOrd="0" destOrd="0" presId="urn:microsoft.com/office/officeart/2005/8/layout/hierarchy1"/>
    <dgm:cxn modelId="{76448743-B44D-4D14-9F0B-4BB7F2DB9BFF}" type="presParOf" srcId="{F9358DB2-5E86-4981-89CD-F8D979005226}" destId="{405BAE96-21BE-4120-9F14-81349FCD82F0}" srcOrd="0" destOrd="0" presId="urn:microsoft.com/office/officeart/2005/8/layout/hierarchy1"/>
    <dgm:cxn modelId="{7F50B6A8-14CF-4628-BBE8-8D4BFFCFD48B}" type="presParOf" srcId="{405BAE96-21BE-4120-9F14-81349FCD82F0}" destId="{033A61F0-A8DA-4F99-B4E2-1341F45B01E3}" srcOrd="0" destOrd="0" presId="urn:microsoft.com/office/officeart/2005/8/layout/hierarchy1"/>
    <dgm:cxn modelId="{7BCD8167-4353-448C-A619-72E1E3F91D17}" type="presParOf" srcId="{033A61F0-A8DA-4F99-B4E2-1341F45B01E3}" destId="{BE2BEB89-E149-45EF-AB9A-D05778A7D0A5}" srcOrd="0" destOrd="0" presId="urn:microsoft.com/office/officeart/2005/8/layout/hierarchy1"/>
    <dgm:cxn modelId="{80BF0EC5-3A77-4A11-9108-4B4DE2FEF22F}" type="presParOf" srcId="{033A61F0-A8DA-4F99-B4E2-1341F45B01E3}" destId="{17702D73-A31D-40E2-BABF-308C1B7613E9}" srcOrd="1" destOrd="0" presId="urn:microsoft.com/office/officeart/2005/8/layout/hierarchy1"/>
    <dgm:cxn modelId="{25A3DB86-D991-4DA6-A7E5-908EEF6E7F25}" type="presParOf" srcId="{405BAE96-21BE-4120-9F14-81349FCD82F0}" destId="{19861C86-EF0A-4445-849A-7DEF0381F48D}" srcOrd="1" destOrd="0" presId="urn:microsoft.com/office/officeart/2005/8/layout/hierarchy1"/>
    <dgm:cxn modelId="{9C846534-02AA-4F9B-B301-292E4BB1D1A4}" type="presParOf" srcId="{F9358DB2-5E86-4981-89CD-F8D979005226}" destId="{C0D5446F-2AF0-481A-A34D-C0D5A46A93F6}" srcOrd="1" destOrd="0" presId="urn:microsoft.com/office/officeart/2005/8/layout/hierarchy1"/>
    <dgm:cxn modelId="{CC8D4C3A-003B-4AA6-95EA-327ECD80E289}" type="presParOf" srcId="{C0D5446F-2AF0-481A-A34D-C0D5A46A93F6}" destId="{2F729EA5-4098-45EA-AD11-CC9F4544C3C5}" srcOrd="0" destOrd="0" presId="urn:microsoft.com/office/officeart/2005/8/layout/hierarchy1"/>
    <dgm:cxn modelId="{FE07C1DB-BEE2-44A7-AA87-E0E4B46A4837}" type="presParOf" srcId="{2F729EA5-4098-45EA-AD11-CC9F4544C3C5}" destId="{5B1795CD-B29A-4BE1-A0F1-2A2AC55DD926}" srcOrd="0" destOrd="0" presId="urn:microsoft.com/office/officeart/2005/8/layout/hierarchy1"/>
    <dgm:cxn modelId="{6D96EF58-4A5F-494C-B791-536145038DDE}" type="presParOf" srcId="{2F729EA5-4098-45EA-AD11-CC9F4544C3C5}" destId="{BCFB94E9-D809-4442-A012-157DFBDCD620}" srcOrd="1" destOrd="0" presId="urn:microsoft.com/office/officeart/2005/8/layout/hierarchy1"/>
    <dgm:cxn modelId="{6C49D8D9-9163-4EE6-BF3A-DBF57A3224AD}" type="presParOf" srcId="{C0D5446F-2AF0-481A-A34D-C0D5A46A93F6}" destId="{9881EA36-5470-4FA4-ABD6-9CE8F587A55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20750-AB84-43A7-AF2F-9EFF0FDB2D40}">
      <dsp:nvSpPr>
        <dsp:cNvPr id="0" name=""/>
        <dsp:cNvSpPr/>
      </dsp:nvSpPr>
      <dsp:spPr>
        <a:xfrm>
          <a:off x="1582" y="272723"/>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7DB62E-686F-4529-B09A-9309822DEA2C}">
      <dsp:nvSpPr>
        <dsp:cNvPr id="0" name=""/>
        <dsp:cNvSpPr/>
      </dsp:nvSpPr>
      <dsp:spPr>
        <a:xfrm>
          <a:off x="1582" y="1570942"/>
          <a:ext cx="3261093" cy="67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The business needs differs from one context to another</a:t>
          </a:r>
        </a:p>
      </dsp:txBody>
      <dsp:txXfrm>
        <a:off x="1582" y="1570942"/>
        <a:ext cx="3261093" cy="673136"/>
      </dsp:txXfrm>
    </dsp:sp>
    <dsp:sp modelId="{D5E0E63B-0E45-4837-B65F-650CE9915764}">
      <dsp:nvSpPr>
        <dsp:cNvPr id="0" name=""/>
        <dsp:cNvSpPr/>
      </dsp:nvSpPr>
      <dsp:spPr>
        <a:xfrm>
          <a:off x="1582" y="2317026"/>
          <a:ext cx="3261093" cy="1603055"/>
        </a:xfrm>
        <a:prstGeom prst="rect">
          <a:avLst/>
        </a:prstGeom>
        <a:noFill/>
        <a:ln>
          <a:noFill/>
        </a:ln>
        <a:effectLst/>
      </dsp:spPr>
      <dsp:style>
        <a:lnRef idx="0">
          <a:scrgbClr r="0" g="0" b="0"/>
        </a:lnRef>
        <a:fillRef idx="0">
          <a:scrgbClr r="0" g="0" b="0"/>
        </a:fillRef>
        <a:effectRef idx="0">
          <a:scrgbClr r="0" g="0" b="0"/>
        </a:effectRef>
        <a:fontRef idx="minor"/>
      </dsp:style>
    </dsp:sp>
    <dsp:sp modelId="{AF603483-2983-44DD-8E07-CCB29A304308}">
      <dsp:nvSpPr>
        <dsp:cNvPr id="0" name=""/>
        <dsp:cNvSpPr/>
      </dsp:nvSpPr>
      <dsp:spPr>
        <a:xfrm>
          <a:off x="3833367" y="272723"/>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F605A-7761-4D88-BB50-93E9F5C815EA}">
      <dsp:nvSpPr>
        <dsp:cNvPr id="0" name=""/>
        <dsp:cNvSpPr/>
      </dsp:nvSpPr>
      <dsp:spPr>
        <a:xfrm>
          <a:off x="3833367" y="1570942"/>
          <a:ext cx="3261093" cy="67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dirty="0"/>
            <a:t>Organizations have assets they need to protect</a:t>
          </a:r>
        </a:p>
      </dsp:txBody>
      <dsp:txXfrm>
        <a:off x="3833367" y="1570942"/>
        <a:ext cx="3261093" cy="673136"/>
      </dsp:txXfrm>
    </dsp:sp>
    <dsp:sp modelId="{96E6901E-0D6B-46EC-A5E0-971D96AC2DE8}">
      <dsp:nvSpPr>
        <dsp:cNvPr id="0" name=""/>
        <dsp:cNvSpPr/>
      </dsp:nvSpPr>
      <dsp:spPr>
        <a:xfrm>
          <a:off x="3833367" y="2317026"/>
          <a:ext cx="3261093" cy="1603055"/>
        </a:xfrm>
        <a:prstGeom prst="rect">
          <a:avLst/>
        </a:prstGeom>
        <a:noFill/>
        <a:ln>
          <a:noFill/>
        </a:ln>
        <a:effectLst/>
      </dsp:spPr>
      <dsp:style>
        <a:lnRef idx="0">
          <a:scrgbClr r="0" g="0" b="0"/>
        </a:lnRef>
        <a:fillRef idx="0">
          <a:scrgbClr r="0" g="0" b="0"/>
        </a:fillRef>
        <a:effectRef idx="0">
          <a:scrgbClr r="0" g="0" b="0"/>
        </a:effectRef>
        <a:fontRef idx="minor"/>
      </dsp:style>
    </dsp:sp>
    <dsp:sp modelId="{C2DC4918-FB15-437C-A1C2-8BCD1C0DE656}">
      <dsp:nvSpPr>
        <dsp:cNvPr id="0" name=""/>
        <dsp:cNvSpPr/>
      </dsp:nvSpPr>
      <dsp:spPr>
        <a:xfrm>
          <a:off x="7665152" y="272723"/>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945D14-3AA8-4A0B-8902-20C9355AA7BD}">
      <dsp:nvSpPr>
        <dsp:cNvPr id="0" name=""/>
        <dsp:cNvSpPr/>
      </dsp:nvSpPr>
      <dsp:spPr>
        <a:xfrm>
          <a:off x="7665152" y="1570942"/>
          <a:ext cx="3261093" cy="67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dirty="0"/>
            <a:t>They need to protect these assets for different reasons</a:t>
          </a:r>
        </a:p>
      </dsp:txBody>
      <dsp:txXfrm>
        <a:off x="7665152" y="1570942"/>
        <a:ext cx="3261093" cy="673136"/>
      </dsp:txXfrm>
    </dsp:sp>
    <dsp:sp modelId="{D73B72BE-5D9C-48C5-8307-23EAF7DEE611}">
      <dsp:nvSpPr>
        <dsp:cNvPr id="0" name=""/>
        <dsp:cNvSpPr/>
      </dsp:nvSpPr>
      <dsp:spPr>
        <a:xfrm>
          <a:off x="7665152" y="2317026"/>
          <a:ext cx="3261093" cy="160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Business continuity</a:t>
          </a:r>
        </a:p>
        <a:p>
          <a:pPr marL="0" lvl="0" indent="0" algn="l" defTabSz="755650">
            <a:lnSpc>
              <a:spcPct val="90000"/>
            </a:lnSpc>
            <a:spcBef>
              <a:spcPct val="0"/>
            </a:spcBef>
            <a:spcAft>
              <a:spcPct val="35000"/>
            </a:spcAft>
            <a:buNone/>
          </a:pPr>
          <a:r>
            <a:rPr lang="en-US" sz="1700" kern="1200" dirty="0"/>
            <a:t>Liability reasons</a:t>
          </a:r>
        </a:p>
        <a:p>
          <a:pPr marL="0" lvl="0" indent="0" algn="l" defTabSz="755650">
            <a:lnSpc>
              <a:spcPct val="90000"/>
            </a:lnSpc>
            <a:spcBef>
              <a:spcPct val="0"/>
            </a:spcBef>
            <a:spcAft>
              <a:spcPct val="35000"/>
            </a:spcAft>
            <a:buNone/>
          </a:pPr>
          <a:r>
            <a:rPr lang="en-US" sz="1700" kern="1200"/>
            <a:t>Regulation</a:t>
          </a:r>
        </a:p>
        <a:p>
          <a:pPr marL="0" lvl="0" indent="0" algn="l" defTabSz="755650">
            <a:lnSpc>
              <a:spcPct val="90000"/>
            </a:lnSpc>
            <a:spcBef>
              <a:spcPct val="0"/>
            </a:spcBef>
            <a:spcAft>
              <a:spcPct val="35000"/>
            </a:spcAft>
            <a:buNone/>
          </a:pPr>
          <a:r>
            <a:rPr lang="en-US" sz="1700" kern="1200"/>
            <a:t>Protection of IP</a:t>
          </a:r>
        </a:p>
        <a:p>
          <a:pPr marL="0" lvl="0" indent="0" algn="l" defTabSz="755650">
            <a:lnSpc>
              <a:spcPct val="90000"/>
            </a:lnSpc>
            <a:spcBef>
              <a:spcPct val="0"/>
            </a:spcBef>
            <a:spcAft>
              <a:spcPct val="35000"/>
            </a:spcAft>
            <a:buNone/>
          </a:pPr>
          <a:r>
            <a:rPr lang="en-US" sz="1700" kern="1200"/>
            <a:t>…</a:t>
          </a:r>
        </a:p>
      </dsp:txBody>
      <dsp:txXfrm>
        <a:off x="7665152" y="2317026"/>
        <a:ext cx="3261093" cy="1603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BEB89-E149-45EF-AB9A-D05778A7D0A5}">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702D73-A31D-40E2-BABF-308C1B7613E9}">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Usability is concerned with how easy it is for the user to accomplish a desired task and the kind of user support the system provides. </a:t>
          </a:r>
        </a:p>
      </dsp:txBody>
      <dsp:txXfrm>
        <a:off x="602678" y="725825"/>
        <a:ext cx="4463730" cy="2771523"/>
      </dsp:txXfrm>
    </dsp:sp>
    <dsp:sp modelId="{5B1795CD-B29A-4BE1-A0F1-2A2AC55DD926}">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FB94E9-D809-4442-A012-157DFBDCD620}">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Over the years, a focus on usability has shown itself to be one of the cheapest and easiest ways to improve a system’s quality (or, more precisely, the user’s </a:t>
          </a:r>
          <a:r>
            <a:rPr lang="en-US" sz="2600" i="1" kern="1200"/>
            <a:t>perception</a:t>
          </a:r>
          <a:r>
            <a:rPr lang="en-US" sz="2600" kern="1200"/>
            <a:t> of quality). </a:t>
          </a:r>
        </a:p>
      </dsp:txBody>
      <dsp:txXfrm>
        <a:off x="6269123" y="725825"/>
        <a:ext cx="4463730" cy="277152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594B4-488C-1D4D-9D01-18FDF3232C7B}"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19D3B-3BB9-F24B-A943-E16822E4BADC}" type="slidenum">
              <a:rPr lang="en-US" smtClean="0"/>
              <a:t>‹#›</a:t>
            </a:fld>
            <a:endParaRPr lang="en-US"/>
          </a:p>
        </p:txBody>
      </p:sp>
    </p:spTree>
    <p:extLst>
      <p:ext uri="{BB962C8B-B14F-4D97-AF65-F5344CB8AC3E}">
        <p14:creationId xmlns:p14="http://schemas.microsoft.com/office/powerpoint/2010/main" val="1913611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2</a:t>
            </a:fld>
            <a:endParaRPr lang="en-US"/>
          </a:p>
        </p:txBody>
      </p:sp>
    </p:spTree>
    <p:extLst>
      <p:ext uri="{BB962C8B-B14F-4D97-AF65-F5344CB8AC3E}">
        <p14:creationId xmlns:p14="http://schemas.microsoft.com/office/powerpoint/2010/main" val="158198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ln/>
        </p:spPr>
      </p:sp>
      <p:sp>
        <p:nvSpPr>
          <p:cNvPr id="27650" name="Rectangle 3"/>
          <p:cNvSpPr>
            <a:spLocks noGrp="1" noChangeArrowheads="1"/>
          </p:cNvSpPr>
          <p:nvPr>
            <p:ph type="body" idx="1"/>
          </p:nvPr>
        </p:nvSpPr>
        <p:spPr>
          <a:noFill/>
          <a:ln/>
        </p:spPr>
        <p:txBody>
          <a:bodyPr/>
          <a:lstStyle/>
          <a:p>
            <a:pPr>
              <a:buFontTx/>
              <a:buChar char="•"/>
            </a:pPr>
            <a:r>
              <a:rPr lang="en-US" dirty="0"/>
              <a:t>In the software market place, in which functionally equivalent products compete for the same customer, Non Functional Requirements (NFRs) become more important in distinguishing between the competing products.</a:t>
            </a:r>
          </a:p>
          <a:p>
            <a:pPr>
              <a:buFontTx/>
              <a:buChar char="•"/>
            </a:pPr>
            <a:r>
              <a:rPr lang="en-US" dirty="0"/>
              <a:t>However, in practice, NFRs receive little attention relative to Functional Requirements (FRs) [WW03]. This is mainly because of the nature of these requirements which poses a challenge when taking the choice of treating them at an early stage of the development process. NFRs are subjective, relative and they tend to become scattered among multiple modules when they are mapped from the n-dimensional requirements domain to the one-dimensional solution space.  Furthermore, NFRs can often interact, in the sense that attempts to achieve one NFR can help or hinder the achievement of other NFRs at particular software functionality. Such an interaction creates an extensive network of interdependencies and tradeoffs between NFRs which is not easy to trace or estimate [CNYM00].  </a:t>
            </a:r>
          </a:p>
        </p:txBody>
      </p:sp>
    </p:spTree>
    <p:extLst>
      <p:ext uri="{BB962C8B-B14F-4D97-AF65-F5344CB8AC3E}">
        <p14:creationId xmlns:p14="http://schemas.microsoft.com/office/powerpoint/2010/main" val="125341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9DD50A-DFE6-4083-B103-2DE8F64842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6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9DD50A-DFE6-4083-B103-2DE8F64842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731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9DD50A-DFE6-4083-B103-2DE8F64842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73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p:spPr>
        <p:txBody>
          <a:bodyPr/>
          <a:lstStyle/>
          <a:p>
            <a:r>
              <a:rPr lang="en-US"/>
              <a:t>1- Quality is the totality of characteristics of an entity that bear on its ability to satisfy stated and implied needs [ISO912601].</a:t>
            </a:r>
          </a:p>
          <a:p>
            <a:endParaRPr lang="en-US"/>
          </a:p>
          <a:p>
            <a:r>
              <a:rPr lang="en-US"/>
              <a:t>2- discuss the ISO 9126 and its criticism.</a:t>
            </a:r>
          </a:p>
          <a:p>
            <a:r>
              <a:rPr lang="en-US"/>
              <a:t>Some qualities are left out and not included in the ISO 9126 (e.g. correctness, interoperability, testability).</a:t>
            </a:r>
          </a:p>
          <a:p>
            <a:endParaRPr lang="en-US"/>
          </a:p>
          <a:p>
            <a:r>
              <a:rPr lang="en-US"/>
              <a:t>3- We built quality taxonomy out of many inputted approaches starting from the ISO 9126-1 (see section 4.7) to define the root nodes for the quality taxonomy (External Quality, Internal Quality and Quality in Use). Figure 4-8 shows the graphical representation of the quality taxonomy.</a:t>
            </a:r>
          </a:p>
          <a:p>
            <a:r>
              <a:rPr lang="en-US"/>
              <a:t>4- We lists 87 quality requirements, we list their parent qualities according to the defining refernce.</a:t>
            </a:r>
          </a:p>
        </p:txBody>
      </p:sp>
    </p:spTree>
    <p:extLst>
      <p:ext uri="{BB962C8B-B14F-4D97-AF65-F5344CB8AC3E}">
        <p14:creationId xmlns:p14="http://schemas.microsoft.com/office/powerpoint/2010/main" val="4164924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5789E-32BF-4BCD-9509-3BAE69BCF054}"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1556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19D3B-3BB9-F24B-A943-E16822E4BADC}" type="slidenum">
              <a:rPr lang="en-US" smtClean="0"/>
              <a:t>25</a:t>
            </a:fld>
            <a:endParaRPr lang="en-US"/>
          </a:p>
        </p:txBody>
      </p:sp>
    </p:spTree>
    <p:extLst>
      <p:ext uri="{BB962C8B-B14F-4D97-AF65-F5344CB8AC3E}">
        <p14:creationId xmlns:p14="http://schemas.microsoft.com/office/powerpoint/2010/main" val="760622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414431-FF23-4A24-8B45-A0372FE9EE5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504679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B85A9166-B5C1-43B3-9533-8CF82F81D100}" type="datetime1">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3589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7F5568-2F58-47C0-BD52-BF67D8A22C05}" type="datetime1">
              <a:rPr lang="en-US" smtClean="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5620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495091-AC36-4867-B3C7-1566EB215E79}" type="datetime1">
              <a:rPr lang="en-US" smtClean="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3937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918-20C2-4BAB-2D2C-B38AE8C15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BEC92-6DCA-9FD0-EEEC-EC003BAAE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E859-F241-0ACD-8897-7F12712DA650}"/>
              </a:ext>
            </a:extLst>
          </p:cNvPr>
          <p:cNvSpPr>
            <a:spLocks noGrp="1"/>
          </p:cNvSpPr>
          <p:nvPr>
            <p:ph type="dt" sz="half" idx="10"/>
          </p:nvPr>
        </p:nvSpPr>
        <p:spPr/>
        <p:txBody>
          <a:bodyPr/>
          <a:lstStyle/>
          <a:p>
            <a:fld id="{4906DF4A-240A-465F-B539-DAE322A0D748}" type="datetime1">
              <a:rPr lang="en-US" smtClean="0"/>
              <a:t>4/15/2025</a:t>
            </a:fld>
            <a:endParaRPr lang="en-US"/>
          </a:p>
        </p:txBody>
      </p:sp>
      <p:sp>
        <p:nvSpPr>
          <p:cNvPr id="5" name="Footer Placeholder 4">
            <a:extLst>
              <a:ext uri="{FF2B5EF4-FFF2-40B4-BE49-F238E27FC236}">
                <a16:creationId xmlns:a16="http://schemas.microsoft.com/office/drawing/2014/main" id="{C79E2907-09B0-78FC-8E76-F74A8E0CD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7F20-8B1F-2B59-A47F-D2A290CCB583}"/>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447910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508D-A5CB-45B7-DFB8-E0234B5D6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123E2-C76D-1127-FF35-AF6FD2741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47F7C-981C-F881-53A9-E96CA035C949}"/>
              </a:ext>
            </a:extLst>
          </p:cNvPr>
          <p:cNvSpPr>
            <a:spLocks noGrp="1"/>
          </p:cNvSpPr>
          <p:nvPr>
            <p:ph type="dt" sz="half" idx="10"/>
          </p:nvPr>
        </p:nvSpPr>
        <p:spPr/>
        <p:txBody>
          <a:bodyPr/>
          <a:lstStyle/>
          <a:p>
            <a:fld id="{FC4C9671-A92D-4C3B-9DC3-8B5FF2A4D6E3}" type="datetime1">
              <a:rPr lang="en-US" smtClean="0"/>
              <a:t>4/15/2025</a:t>
            </a:fld>
            <a:endParaRPr lang="en-US"/>
          </a:p>
        </p:txBody>
      </p:sp>
      <p:sp>
        <p:nvSpPr>
          <p:cNvPr id="5" name="Footer Placeholder 4">
            <a:extLst>
              <a:ext uri="{FF2B5EF4-FFF2-40B4-BE49-F238E27FC236}">
                <a16:creationId xmlns:a16="http://schemas.microsoft.com/office/drawing/2014/main" id="{28D6235E-DC6E-FFCF-3638-E9FD3D93B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BAD0-D5F2-409D-7051-0BF8E5C760A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875104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BA50-CCB1-0778-8762-8CBCE629E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D12CA-35D1-D5FB-4A46-B048631B4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A9003-34ED-8574-A5D0-D68DF02C11BC}"/>
              </a:ext>
            </a:extLst>
          </p:cNvPr>
          <p:cNvSpPr>
            <a:spLocks noGrp="1"/>
          </p:cNvSpPr>
          <p:nvPr>
            <p:ph type="dt" sz="half" idx="10"/>
          </p:nvPr>
        </p:nvSpPr>
        <p:spPr/>
        <p:txBody>
          <a:bodyPr/>
          <a:lstStyle/>
          <a:p>
            <a:fld id="{D702AF2C-A58C-4E17-85D5-601C539FD8F8}" type="datetime1">
              <a:rPr lang="en-US" smtClean="0"/>
              <a:t>4/15/2025</a:t>
            </a:fld>
            <a:endParaRPr lang="en-US"/>
          </a:p>
        </p:txBody>
      </p:sp>
      <p:sp>
        <p:nvSpPr>
          <p:cNvPr id="5" name="Footer Placeholder 4">
            <a:extLst>
              <a:ext uri="{FF2B5EF4-FFF2-40B4-BE49-F238E27FC236}">
                <a16:creationId xmlns:a16="http://schemas.microsoft.com/office/drawing/2014/main" id="{441C3AAF-63D0-E92C-34FB-915DFC31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42D99-D592-A100-609F-1B765442DAA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61419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59A0-0E7A-0289-E156-75F93A91F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B8049-D55B-127E-E17C-FED9FB5C2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B8108-D3D6-C73B-323C-0AA408D15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92B38-E8CF-F470-2F9A-6C54367E0499}"/>
              </a:ext>
            </a:extLst>
          </p:cNvPr>
          <p:cNvSpPr>
            <a:spLocks noGrp="1"/>
          </p:cNvSpPr>
          <p:nvPr>
            <p:ph type="dt" sz="half" idx="10"/>
          </p:nvPr>
        </p:nvSpPr>
        <p:spPr/>
        <p:txBody>
          <a:bodyPr/>
          <a:lstStyle/>
          <a:p>
            <a:fld id="{91F8EE21-F48B-49D0-8F1B-AF6136662266}" type="datetime1">
              <a:rPr lang="en-US" smtClean="0"/>
              <a:t>4/15/2025</a:t>
            </a:fld>
            <a:endParaRPr lang="en-US"/>
          </a:p>
        </p:txBody>
      </p:sp>
      <p:sp>
        <p:nvSpPr>
          <p:cNvPr id="6" name="Footer Placeholder 5">
            <a:extLst>
              <a:ext uri="{FF2B5EF4-FFF2-40B4-BE49-F238E27FC236}">
                <a16:creationId xmlns:a16="http://schemas.microsoft.com/office/drawing/2014/main" id="{A16FA0BC-9D1A-47D4-1A57-1F8421467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A9EB2-322A-250C-066B-6BFBB89F190C}"/>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221632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1091-B280-D020-B87F-56A5C7998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A241C-2CEA-2888-11BA-513E3DAE9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3E2FF-9950-99FF-33E5-E58F4F63B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A4D120-887B-C7E7-84E5-E8638EFFE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0BC97-3A89-E6D7-1140-51C25937D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872CC-523B-EDFF-B07C-A988FF25E337}"/>
              </a:ext>
            </a:extLst>
          </p:cNvPr>
          <p:cNvSpPr>
            <a:spLocks noGrp="1"/>
          </p:cNvSpPr>
          <p:nvPr>
            <p:ph type="dt" sz="half" idx="10"/>
          </p:nvPr>
        </p:nvSpPr>
        <p:spPr/>
        <p:txBody>
          <a:bodyPr/>
          <a:lstStyle/>
          <a:p>
            <a:fld id="{721734BD-9D91-499E-828D-4F90FF70A873}" type="datetime1">
              <a:rPr lang="en-US" smtClean="0"/>
              <a:t>4/15/2025</a:t>
            </a:fld>
            <a:endParaRPr lang="en-US"/>
          </a:p>
        </p:txBody>
      </p:sp>
      <p:sp>
        <p:nvSpPr>
          <p:cNvPr id="8" name="Footer Placeholder 7">
            <a:extLst>
              <a:ext uri="{FF2B5EF4-FFF2-40B4-BE49-F238E27FC236}">
                <a16:creationId xmlns:a16="http://schemas.microsoft.com/office/drawing/2014/main" id="{B7DC73F5-4907-67F9-6775-0034061F0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923B05-41DD-9B73-E688-AD4D5574B596}"/>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65190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D47-9F9D-1C4B-2165-9A53BB6C0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D5964-9C5D-EA8F-DA52-78E3261CB8DC}"/>
              </a:ext>
            </a:extLst>
          </p:cNvPr>
          <p:cNvSpPr>
            <a:spLocks noGrp="1"/>
          </p:cNvSpPr>
          <p:nvPr>
            <p:ph type="dt" sz="half" idx="10"/>
          </p:nvPr>
        </p:nvSpPr>
        <p:spPr/>
        <p:txBody>
          <a:bodyPr/>
          <a:lstStyle/>
          <a:p>
            <a:fld id="{BEE8EBB6-28C7-41AF-877D-7C4FB5642878}" type="datetime1">
              <a:rPr lang="en-US" smtClean="0"/>
              <a:t>4/15/2025</a:t>
            </a:fld>
            <a:endParaRPr lang="en-US"/>
          </a:p>
        </p:txBody>
      </p:sp>
      <p:sp>
        <p:nvSpPr>
          <p:cNvPr id="4" name="Footer Placeholder 3">
            <a:extLst>
              <a:ext uri="{FF2B5EF4-FFF2-40B4-BE49-F238E27FC236}">
                <a16:creationId xmlns:a16="http://schemas.microsoft.com/office/drawing/2014/main" id="{9DA55C0A-7735-2D52-EEA5-234D79115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C1569-42A8-98D0-16F3-B183232AB6E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543205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B3E13-7EA6-3D73-648A-2D0D227431A4}"/>
              </a:ext>
            </a:extLst>
          </p:cNvPr>
          <p:cNvSpPr>
            <a:spLocks noGrp="1"/>
          </p:cNvSpPr>
          <p:nvPr>
            <p:ph type="dt" sz="half" idx="10"/>
          </p:nvPr>
        </p:nvSpPr>
        <p:spPr/>
        <p:txBody>
          <a:bodyPr/>
          <a:lstStyle/>
          <a:p>
            <a:fld id="{7BC5173F-C4C7-420C-B0A5-C239680F5BD7}" type="datetime1">
              <a:rPr lang="en-US" smtClean="0"/>
              <a:t>4/15/2025</a:t>
            </a:fld>
            <a:endParaRPr lang="en-US"/>
          </a:p>
        </p:txBody>
      </p:sp>
      <p:sp>
        <p:nvSpPr>
          <p:cNvPr id="3" name="Footer Placeholder 2">
            <a:extLst>
              <a:ext uri="{FF2B5EF4-FFF2-40B4-BE49-F238E27FC236}">
                <a16:creationId xmlns:a16="http://schemas.microsoft.com/office/drawing/2014/main" id="{8B331C45-823D-48D6-E882-B9E105D23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9D351-3EEA-D614-A892-FFF26DE280F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821307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5A8B-50D0-83FB-2159-2B579DF22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C32D-920C-1C24-48E6-CC3109972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99DDF-0A0B-9DA1-5CD4-A91ADE06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DF80B-BCA3-4FB3-6DCB-9B98EF772FDD}"/>
              </a:ext>
            </a:extLst>
          </p:cNvPr>
          <p:cNvSpPr>
            <a:spLocks noGrp="1"/>
          </p:cNvSpPr>
          <p:nvPr>
            <p:ph type="dt" sz="half" idx="10"/>
          </p:nvPr>
        </p:nvSpPr>
        <p:spPr/>
        <p:txBody>
          <a:bodyPr/>
          <a:lstStyle/>
          <a:p>
            <a:fld id="{9100197F-8FB2-4308-8247-2E8F505D7913}" type="datetime1">
              <a:rPr lang="en-US" smtClean="0"/>
              <a:t>4/15/2025</a:t>
            </a:fld>
            <a:endParaRPr lang="en-US"/>
          </a:p>
        </p:txBody>
      </p:sp>
      <p:sp>
        <p:nvSpPr>
          <p:cNvPr id="6" name="Footer Placeholder 5">
            <a:extLst>
              <a:ext uri="{FF2B5EF4-FFF2-40B4-BE49-F238E27FC236}">
                <a16:creationId xmlns:a16="http://schemas.microsoft.com/office/drawing/2014/main" id="{757FE636-FDF9-6C74-F1B2-FE52D6F4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3ED8-4EFE-38B7-5C03-FB19B9DC8EB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2501637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94BF64F-6144-444E-988A-6420B14C84B8}" type="datetime1">
              <a:rPr lang="en-US" smtClean="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10065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04E8-D094-B7C7-0658-D030AD44C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528A8-9417-066D-515E-B2BFDB456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61CA-CB31-CE95-59EB-199EB01F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D29A-7780-32C6-BCE9-DA203FC78169}"/>
              </a:ext>
            </a:extLst>
          </p:cNvPr>
          <p:cNvSpPr>
            <a:spLocks noGrp="1"/>
          </p:cNvSpPr>
          <p:nvPr>
            <p:ph type="dt" sz="half" idx="10"/>
          </p:nvPr>
        </p:nvSpPr>
        <p:spPr/>
        <p:txBody>
          <a:bodyPr/>
          <a:lstStyle/>
          <a:p>
            <a:fld id="{12919DA0-8331-4C54-A216-E5DB9446AB95}" type="datetime1">
              <a:rPr lang="en-US" smtClean="0"/>
              <a:t>4/15/2025</a:t>
            </a:fld>
            <a:endParaRPr lang="en-US"/>
          </a:p>
        </p:txBody>
      </p:sp>
      <p:sp>
        <p:nvSpPr>
          <p:cNvPr id="6" name="Footer Placeholder 5">
            <a:extLst>
              <a:ext uri="{FF2B5EF4-FFF2-40B4-BE49-F238E27FC236}">
                <a16:creationId xmlns:a16="http://schemas.microsoft.com/office/drawing/2014/main" id="{0249631F-67E1-EBBB-7362-1A69C42F2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B73C7-BEDB-BE2F-217E-6FEBC381832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2892990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D78B-9936-1F51-5CB7-1F108EEE67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BAD41-306C-C39A-7D73-62ABBFF0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D22CF-C457-89F9-52AF-973D3183CC5C}"/>
              </a:ext>
            </a:extLst>
          </p:cNvPr>
          <p:cNvSpPr>
            <a:spLocks noGrp="1"/>
          </p:cNvSpPr>
          <p:nvPr>
            <p:ph type="dt" sz="half" idx="10"/>
          </p:nvPr>
        </p:nvSpPr>
        <p:spPr/>
        <p:txBody>
          <a:bodyPr/>
          <a:lstStyle/>
          <a:p>
            <a:fld id="{162CEE10-8BBB-4551-8570-26A81B53200C}" type="datetime1">
              <a:rPr lang="en-US" smtClean="0"/>
              <a:t>4/15/2025</a:t>
            </a:fld>
            <a:endParaRPr lang="en-US"/>
          </a:p>
        </p:txBody>
      </p:sp>
      <p:sp>
        <p:nvSpPr>
          <p:cNvPr id="5" name="Footer Placeholder 4">
            <a:extLst>
              <a:ext uri="{FF2B5EF4-FFF2-40B4-BE49-F238E27FC236}">
                <a16:creationId xmlns:a16="http://schemas.microsoft.com/office/drawing/2014/main" id="{B6C1B72F-0EE0-461F-7306-9D3B900E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33E54-F7D9-99BD-6AF1-600F160E3B40}"/>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071563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AF3BD-73E4-3394-B2D5-E3A7F4831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40C9F7-A547-28A7-7323-ACA409582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7E184-987F-4FE3-BE43-C6C2EE5A5314}"/>
              </a:ext>
            </a:extLst>
          </p:cNvPr>
          <p:cNvSpPr>
            <a:spLocks noGrp="1"/>
          </p:cNvSpPr>
          <p:nvPr>
            <p:ph type="dt" sz="half" idx="10"/>
          </p:nvPr>
        </p:nvSpPr>
        <p:spPr/>
        <p:txBody>
          <a:bodyPr/>
          <a:lstStyle/>
          <a:p>
            <a:fld id="{FC5BB150-5D7C-4E02-B2E0-F8C1E830E790}" type="datetime1">
              <a:rPr lang="en-US" smtClean="0"/>
              <a:t>4/15/2025</a:t>
            </a:fld>
            <a:endParaRPr lang="en-US"/>
          </a:p>
        </p:txBody>
      </p:sp>
      <p:sp>
        <p:nvSpPr>
          <p:cNvPr id="5" name="Footer Placeholder 4">
            <a:extLst>
              <a:ext uri="{FF2B5EF4-FFF2-40B4-BE49-F238E27FC236}">
                <a16:creationId xmlns:a16="http://schemas.microsoft.com/office/drawing/2014/main" id="{925E8E29-E126-0F76-B95D-8D0B5853F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2B896-055F-C156-CF27-EED60EB91A32}"/>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167961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35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D89F0F51-6BB8-4D85-BCAF-BBAE9BF6D63F}" type="datetime1">
              <a:rPr lang="en-US" smtClean="0"/>
              <a:t>4/15/2025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5607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1C5B9-0979-4337-9433-28B2252D7B9C}" type="datetime1">
              <a:rPr lang="en-US" smtClean="0"/>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0968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97510C-4C3E-4590-AF9B-088A0793655E}" type="datetime1">
              <a:rPr lang="en-US" smtClean="0"/>
              <a:t>4/15/2025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170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0C2E6EA-B617-4FA3-B722-819A431F47A1}" type="datetime1">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52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DEB0B-87A6-4E7E-9570-E00E4603EA1F}" type="datetime1">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677770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E00814-8522-4960-97A2-0BF56C6B3C53}" type="datetime1">
              <a:rPr lang="en-US" smtClean="0"/>
              <a:t>4/15/2025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1882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FC71927-8AD3-4556-944B-23E1208CACC2}" type="datetime1">
              <a:rPr lang="en-US" smtClean="0"/>
              <a:t>4/15/2025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62249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7162BAA-55AB-4959-B60E-EA6724FD8AFC}" type="datetime1">
              <a:rPr lang="en-US" smtClean="0"/>
              <a:t>4/15/2025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3956294"/>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55C1-AE0D-3A18-37E0-79544F0BC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9D306-3FD0-BDCB-12EC-C7792AE3A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2521-5971-A773-811D-A748C3EC2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C3EDB-E810-4533-B20B-AEAF0F83485D}" type="datetime1">
              <a:rPr lang="en-US" smtClean="0"/>
              <a:t>4/15/2025</a:t>
            </a:fld>
            <a:endParaRPr lang="en-US"/>
          </a:p>
        </p:txBody>
      </p:sp>
      <p:sp>
        <p:nvSpPr>
          <p:cNvPr id="5" name="Footer Placeholder 4">
            <a:extLst>
              <a:ext uri="{FF2B5EF4-FFF2-40B4-BE49-F238E27FC236}">
                <a16:creationId xmlns:a16="http://schemas.microsoft.com/office/drawing/2014/main" id="{43DD4B3E-CEA8-7115-56DC-5E2A05AA9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B59FAF-B8B0-C983-6B9A-6153FD4AD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DEEC-D04A-4FF0-9A08-7D39859C24F4}" type="slidenum">
              <a:rPr lang="en-US" smtClean="0"/>
              <a:t>‹#›</a:t>
            </a:fld>
            <a:endParaRPr lang="en-US"/>
          </a:p>
        </p:txBody>
      </p:sp>
    </p:spTree>
    <p:extLst>
      <p:ext uri="{BB962C8B-B14F-4D97-AF65-F5344CB8AC3E}">
        <p14:creationId xmlns:p14="http://schemas.microsoft.com/office/powerpoint/2010/main" val="62061242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NUL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43" name="Oval 42">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a:latin typeface="Calibri" panose="020F0502020204030204" pitchFamily="34" charset="0"/>
                <a:cs typeface="Calibri" panose="020F0502020204030204" pitchFamily="34" charset="0"/>
              </a:rPr>
              <a:t>Software Engineering</a:t>
            </a:r>
            <a:br>
              <a:rPr lang="en-US" sz="6100">
                <a:latin typeface="Calibri" panose="020F0502020204030204" pitchFamily="34" charset="0"/>
                <a:cs typeface="Calibri" panose="020F0502020204030204" pitchFamily="34" charset="0"/>
              </a:rPr>
            </a:br>
            <a:endParaRPr lang="en-US" sz="6100"/>
          </a:p>
        </p:txBody>
      </p:sp>
      <p:sp>
        <p:nvSpPr>
          <p:cNvPr id="5" name="Subtitle 4"/>
          <p:cNvSpPr>
            <a:spLocks noGrp="1"/>
          </p:cNvSpPr>
          <p:nvPr>
            <p:ph type="subTitle" sz="quarter" idx="1"/>
          </p:nvPr>
        </p:nvSpPr>
        <p:spPr>
          <a:xfrm>
            <a:off x="1651934" y="4785741"/>
            <a:ext cx="8283940" cy="865042"/>
          </a:xfrm>
        </p:spPr>
        <p:txBody>
          <a:bodyPr>
            <a:noAutofit/>
          </a:bodyPr>
          <a:lstStyle/>
          <a:p>
            <a:pPr algn="ctr"/>
            <a:r>
              <a:rPr lang="en-US" sz="2500" b="1" dirty="0">
                <a:solidFill>
                  <a:srgbClr val="000000"/>
                </a:solidFill>
              </a:rPr>
              <a:t>Non-Functional Requirements (NFRs)</a:t>
            </a:r>
          </a:p>
          <a:p>
            <a:pPr algn="ctr"/>
            <a:endParaRPr lang="en-US" sz="2500" b="1" dirty="0">
              <a:solidFill>
                <a:srgbClr val="000000"/>
              </a:solidFill>
            </a:endParaRPr>
          </a:p>
          <a:p>
            <a:pPr algn="ctr"/>
            <a:r>
              <a:rPr lang="en-US" sz="2500" dirty="0">
                <a:solidFill>
                  <a:srgbClr val="000000"/>
                </a:solidFill>
              </a:rPr>
              <a:t>Prof. Mohamad Kassab     m.kassab@nyu.edu</a:t>
            </a:r>
          </a:p>
        </p:txBody>
      </p:sp>
      <p:pic>
        <p:nvPicPr>
          <p:cNvPr id="7" name="Video 6">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Tree>
    <p:extLst>
      <p:ext uri="{BB962C8B-B14F-4D97-AF65-F5344CB8AC3E}">
        <p14:creationId xmlns:p14="http://schemas.microsoft.com/office/powerpoint/2010/main" val="4121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99655" y="471806"/>
            <a:ext cx="10515600" cy="793750"/>
          </a:xfrm>
        </p:spPr>
        <p:txBody>
          <a:bodyPr>
            <a:normAutofit/>
          </a:bodyPr>
          <a:lstStyle/>
          <a:p>
            <a:r>
              <a:rPr lang="en-US" sz="4400" dirty="0"/>
              <a:t>How to specify Quality Attributes?</a:t>
            </a:r>
            <a:endParaRPr lang="en-US" dirty="0"/>
          </a:p>
        </p:txBody>
      </p:sp>
      <p:sp>
        <p:nvSpPr>
          <p:cNvPr id="3" name="Content Placeholder 2"/>
          <p:cNvSpPr>
            <a:spLocks noGrp="1"/>
          </p:cNvSpPr>
          <p:nvPr>
            <p:ph idx="1"/>
          </p:nvPr>
        </p:nvSpPr>
        <p:spPr>
          <a:xfrm>
            <a:off x="504167" y="1585596"/>
            <a:ext cx="11064378" cy="4800599"/>
          </a:xfrm>
        </p:spPr>
        <p:txBody>
          <a:bodyPr>
            <a:normAutofit/>
          </a:bodyPr>
          <a:lstStyle/>
          <a:p>
            <a:r>
              <a:rPr lang="en-US" sz="2500" dirty="0"/>
              <a:t>There are three problems with previous discussions of quality attributes: </a:t>
            </a:r>
          </a:p>
          <a:p>
            <a:endParaRPr lang="en-US" sz="2500" dirty="0"/>
          </a:p>
          <a:p>
            <a:pPr marL="514350" indent="-514350" algn="just">
              <a:buFont typeface="+mj-lt"/>
              <a:buAutoNum type="arabicPeriod"/>
            </a:pPr>
            <a:r>
              <a:rPr lang="en-US" sz="2500" dirty="0"/>
              <a:t>The definitions provided for an attribute are not testable. It is meaningless to say that a system will be “modifiable”. </a:t>
            </a:r>
          </a:p>
          <a:p>
            <a:pPr marL="514350" indent="-514350" algn="just">
              <a:buFont typeface="+mj-lt"/>
              <a:buAutoNum type="arabicPeriod"/>
            </a:pPr>
            <a:endParaRPr lang="en-US" sz="2500" dirty="0"/>
          </a:p>
          <a:p>
            <a:pPr marL="514350" indent="-514350" algn="just">
              <a:buFont typeface="+mj-lt"/>
              <a:buAutoNum type="arabicPeriod"/>
            </a:pPr>
            <a:r>
              <a:rPr lang="en-US" sz="2500" dirty="0"/>
              <a:t>Endless time is wasted on arguing over which quality a concern belongs to (see next slide). Is a system failure due to a denial of service attack an aspect of availability, performance, security, or usability? </a:t>
            </a:r>
          </a:p>
          <a:p>
            <a:pPr marL="514350" indent="-514350" algn="just">
              <a:buFont typeface="+mj-lt"/>
              <a:buAutoNum type="arabicPeriod"/>
            </a:pPr>
            <a:endParaRPr lang="en-US" sz="2500" dirty="0"/>
          </a:p>
          <a:p>
            <a:pPr marL="514350" indent="-514350" algn="just">
              <a:buFont typeface="+mj-lt"/>
              <a:buAutoNum type="arabicPeriod"/>
            </a:pPr>
            <a:r>
              <a:rPr lang="en-US" sz="2500" dirty="0"/>
              <a:t>Each attribute community has developed its own vocabulary. (Remember </a:t>
            </a:r>
            <a:r>
              <a:rPr lang="en-US" sz="2500" dirty="0" err="1"/>
              <a:t>Iowability</a:t>
            </a:r>
            <a:r>
              <a:rPr lang="en-US" sz="2500" dirty="0"/>
              <a:t> quality !)</a:t>
            </a:r>
          </a:p>
        </p:txBody>
      </p:sp>
      <p:sp>
        <p:nvSpPr>
          <p:cNvPr id="4" name="Slide Number Placeholder 3">
            <a:extLst>
              <a:ext uri="{FF2B5EF4-FFF2-40B4-BE49-F238E27FC236}">
                <a16:creationId xmlns:a16="http://schemas.microsoft.com/office/drawing/2014/main" id="{77DBC287-6268-794F-B618-3B8BE3FE6609}"/>
              </a:ext>
            </a:extLst>
          </p:cNvPr>
          <p:cNvSpPr>
            <a:spLocks noGrp="1"/>
          </p:cNvSpPr>
          <p:nvPr>
            <p:ph type="sldNum" sz="quarter" idx="12"/>
          </p:nvPr>
        </p:nvSpPr>
        <p:spPr/>
        <p:txBody>
          <a:bodyPr/>
          <a:lstStyle/>
          <a:p>
            <a:fld id="{7DF6DEEC-D04A-4FF0-9A08-7D39859C24F4}" type="slidenum">
              <a:rPr lang="en-US" smtClean="0"/>
              <a:t>10</a:t>
            </a:fld>
            <a:endParaRPr lang="en-US"/>
          </a:p>
        </p:txBody>
      </p:sp>
    </p:spTree>
    <p:extLst>
      <p:ext uri="{BB962C8B-B14F-4D97-AF65-F5344CB8AC3E}">
        <p14:creationId xmlns:p14="http://schemas.microsoft.com/office/powerpoint/2010/main" val="2838221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795129" y="76200"/>
            <a:ext cx="10551743" cy="1143000"/>
          </a:xfrm>
        </p:spPr>
        <p:txBody>
          <a:bodyPr/>
          <a:lstStyle/>
          <a:p>
            <a:r>
              <a:rPr lang="en-US" sz="3600" dirty="0"/>
              <a:t>Quality Requirement Taxonomy – 2009 (My Proposal)</a:t>
            </a:r>
          </a:p>
        </p:txBody>
      </p:sp>
      <p:pic>
        <p:nvPicPr>
          <p:cNvPr id="62466" name="Picture 4" descr="QualityTax"/>
          <p:cNvPicPr>
            <a:picLocks noChangeAspect="1" noChangeArrowheads="1"/>
          </p:cNvPicPr>
          <p:nvPr/>
        </p:nvPicPr>
        <p:blipFill>
          <a:blip r:embed="rId3"/>
          <a:srcRect/>
          <a:stretch>
            <a:fillRect/>
          </a:stretch>
        </p:blipFill>
        <p:spPr bwMode="auto">
          <a:xfrm>
            <a:off x="1828800" y="1295400"/>
            <a:ext cx="3886200" cy="5181600"/>
          </a:xfrm>
          <a:prstGeom prst="rect">
            <a:avLst/>
          </a:prstGeom>
          <a:noFill/>
          <a:ln w="9525">
            <a:noFill/>
            <a:miter lim="800000"/>
            <a:headEnd/>
            <a:tailEnd/>
          </a:ln>
        </p:spPr>
      </p:pic>
      <p:sp>
        <p:nvSpPr>
          <p:cNvPr id="6" name="Rounded Rectangle 5"/>
          <p:cNvSpPr/>
          <p:nvPr/>
        </p:nvSpPr>
        <p:spPr bwMode="auto">
          <a:xfrm>
            <a:off x="1676400" y="1219200"/>
            <a:ext cx="4267200" cy="5334000"/>
          </a:xfrm>
          <a:prstGeom prst="roundRect">
            <a:avLst>
              <a:gd name="adj" fmla="val 7555"/>
            </a:avLst>
          </a:prstGeom>
          <a:noFill/>
          <a:ln w="76200" cap="flat" cmpd="sng" algn="ctr">
            <a:solidFill>
              <a:schemeClr val="bg2">
                <a:lumMod val="20000"/>
                <a:lumOff val="80000"/>
              </a:schemeClr>
            </a:solidFill>
            <a:prstDash val="solid"/>
            <a:round/>
            <a:headEnd type="none" w="med" len="med"/>
            <a:tailEnd type="none" w="med" len="med"/>
          </a:ln>
          <a:effectLst>
            <a:outerShdw blurRad="292100" sx="102000" sy="102000" algn="ctr" rotWithShape="0">
              <a:prstClr val="black">
                <a:alpha val="13000"/>
              </a:prstClr>
            </a:outerShdw>
          </a:effectLst>
        </p:spPr>
        <p:txBody>
          <a:bodyPr lIns="90488" tIns="44450" rIns="90488" bIns="44450" anchor="ctr"/>
          <a:lstStyle/>
          <a:p>
            <a:pPr marL="0" marR="0" lvl="0" indent="0" algn="l" defTabSz="7620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108" charset="-128"/>
              <a:cs typeface="+mn-cs"/>
            </a:endParaRPr>
          </a:p>
        </p:txBody>
      </p:sp>
      <p:sp>
        <p:nvSpPr>
          <p:cNvPr id="8" name="Rounded Rectangle 7"/>
          <p:cNvSpPr/>
          <p:nvPr/>
        </p:nvSpPr>
        <p:spPr bwMode="auto">
          <a:xfrm>
            <a:off x="6096000" y="1447800"/>
            <a:ext cx="4419600" cy="2209800"/>
          </a:xfrm>
          <a:prstGeom prst="roundRect">
            <a:avLst>
              <a:gd name="adj" fmla="val 7555"/>
            </a:avLst>
          </a:prstGeom>
          <a:noFill/>
          <a:ln w="76200" cap="flat" cmpd="sng" algn="ctr">
            <a:solidFill>
              <a:schemeClr val="bg2">
                <a:lumMod val="20000"/>
                <a:lumOff val="80000"/>
              </a:schemeClr>
            </a:solidFill>
            <a:prstDash val="solid"/>
            <a:round/>
            <a:headEnd type="none" w="med" len="med"/>
            <a:tailEnd type="none" w="med" len="med"/>
          </a:ln>
          <a:effectLst>
            <a:outerShdw blurRad="292100" sx="102000" sy="102000" algn="ctr" rotWithShape="0">
              <a:prstClr val="black">
                <a:alpha val="13000"/>
              </a:prstClr>
            </a:outerShdw>
          </a:effectLst>
        </p:spPr>
        <p:txBody>
          <a:bodyPr lIns="90488" tIns="44450" rIns="90488" bIns="44450" anchor="ctr"/>
          <a:lstStyle/>
          <a:p>
            <a:pPr marL="0" marR="0" lvl="0" indent="0" algn="l" defTabSz="7620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108" charset="-128"/>
              <a:cs typeface="+mn-cs"/>
            </a:endParaRPr>
          </a:p>
        </p:txBody>
      </p:sp>
      <p:pic>
        <p:nvPicPr>
          <p:cNvPr id="62470" name="Picture 6" descr="asserted model for accuracy"/>
          <p:cNvPicPr>
            <a:picLocks noChangeAspect="1" noChangeArrowheads="1"/>
          </p:cNvPicPr>
          <p:nvPr/>
        </p:nvPicPr>
        <p:blipFill>
          <a:blip r:embed="rId4"/>
          <a:srcRect/>
          <a:stretch>
            <a:fillRect/>
          </a:stretch>
        </p:blipFill>
        <p:spPr bwMode="auto">
          <a:xfrm>
            <a:off x="6324600" y="1524001"/>
            <a:ext cx="4114800" cy="1781175"/>
          </a:xfrm>
          <a:prstGeom prst="rect">
            <a:avLst/>
          </a:prstGeom>
          <a:noFill/>
          <a:ln w="9525">
            <a:noFill/>
            <a:miter lim="800000"/>
            <a:headEnd/>
            <a:tailEnd/>
          </a:ln>
        </p:spPr>
      </p:pic>
      <p:sp>
        <p:nvSpPr>
          <p:cNvPr id="10" name="Rounded Rectangle 9"/>
          <p:cNvSpPr/>
          <p:nvPr/>
        </p:nvSpPr>
        <p:spPr bwMode="auto">
          <a:xfrm>
            <a:off x="6096000" y="3886200"/>
            <a:ext cx="4495800" cy="2209800"/>
          </a:xfrm>
          <a:prstGeom prst="roundRect">
            <a:avLst>
              <a:gd name="adj" fmla="val 7555"/>
            </a:avLst>
          </a:prstGeom>
          <a:noFill/>
          <a:ln w="76200" cap="flat" cmpd="sng" algn="ctr">
            <a:solidFill>
              <a:schemeClr val="bg2">
                <a:lumMod val="20000"/>
                <a:lumOff val="80000"/>
              </a:schemeClr>
            </a:solidFill>
            <a:prstDash val="solid"/>
            <a:round/>
            <a:headEnd type="none" w="med" len="med"/>
            <a:tailEnd type="none" w="med" len="med"/>
          </a:ln>
          <a:effectLst>
            <a:outerShdw blurRad="292100" sx="102000" sy="102000" algn="ctr" rotWithShape="0">
              <a:prstClr val="black">
                <a:alpha val="13000"/>
              </a:prstClr>
            </a:outerShdw>
          </a:effectLst>
        </p:spPr>
        <p:txBody>
          <a:bodyPr lIns="90488" tIns="44450" rIns="90488" bIns="44450" anchor="ctr"/>
          <a:lstStyle/>
          <a:p>
            <a:pPr marL="0" marR="0" lvl="0" indent="0" algn="l" defTabSz="7620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108" charset="-128"/>
              <a:cs typeface="+mn-cs"/>
            </a:endParaRPr>
          </a:p>
        </p:txBody>
      </p:sp>
      <p:pic>
        <p:nvPicPr>
          <p:cNvPr id="62472" name="Picture 7" descr="Inferred Model for accuracy"/>
          <p:cNvPicPr>
            <a:picLocks noChangeAspect="1" noChangeArrowheads="1"/>
          </p:cNvPicPr>
          <p:nvPr/>
        </p:nvPicPr>
        <p:blipFill>
          <a:blip r:embed="rId5"/>
          <a:srcRect/>
          <a:stretch>
            <a:fillRect/>
          </a:stretch>
        </p:blipFill>
        <p:spPr bwMode="auto">
          <a:xfrm>
            <a:off x="6172200" y="4191000"/>
            <a:ext cx="4343400" cy="1619250"/>
          </a:xfrm>
          <a:prstGeom prst="rect">
            <a:avLst/>
          </a:prstGeom>
          <a:noFill/>
          <a:ln w="9525">
            <a:noFill/>
            <a:miter lim="800000"/>
            <a:headEnd/>
            <a:tailEnd/>
          </a:ln>
        </p:spPr>
      </p:pic>
      <p:sp>
        <p:nvSpPr>
          <p:cNvPr id="62473" name="Rectangle 11"/>
          <p:cNvSpPr>
            <a:spLocks noChangeArrowheads="1"/>
          </p:cNvSpPr>
          <p:nvPr/>
        </p:nvSpPr>
        <p:spPr bwMode="auto">
          <a:xfrm>
            <a:off x="6248400" y="3287713"/>
            <a:ext cx="3640612"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ea typeface="+mn-ea"/>
                <a:cs typeface="+mn-cs"/>
              </a:rPr>
              <a:t>Asserted Model for Accuracy quality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474" name="Rectangle 12"/>
          <p:cNvSpPr>
            <a:spLocks noChangeArrowheads="1"/>
          </p:cNvSpPr>
          <p:nvPr/>
        </p:nvSpPr>
        <p:spPr bwMode="auto">
          <a:xfrm>
            <a:off x="6324600" y="5715000"/>
            <a:ext cx="3573094"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ea typeface="+mn-ea"/>
                <a:cs typeface="+mn-cs"/>
              </a:rPr>
              <a:t>Inferred Model for Accuracy quality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B563F28E-B4B3-DBD1-CCC5-1710787452A2}"/>
              </a:ext>
            </a:extLst>
          </p:cNvPr>
          <p:cNvSpPr>
            <a:spLocks noGrp="1"/>
          </p:cNvSpPr>
          <p:nvPr>
            <p:ph type="sldNum" sz="quarter" idx="12"/>
          </p:nvPr>
        </p:nvSpPr>
        <p:spPr/>
        <p:txBody>
          <a:bodyPr/>
          <a:lstStyle/>
          <a:p>
            <a:fld id="{7DF6DEEC-D04A-4FF0-9A08-7D39859C24F4}" type="slidenum">
              <a:rPr lang="en-US" smtClean="0"/>
              <a:t>11</a:t>
            </a:fld>
            <a:endParaRPr lang="en-US"/>
          </a:p>
        </p:txBody>
      </p:sp>
    </p:spTree>
    <p:extLst>
      <p:ext uri="{BB962C8B-B14F-4D97-AF65-F5344CB8AC3E}">
        <p14:creationId xmlns:p14="http://schemas.microsoft.com/office/powerpoint/2010/main" val="834529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8202" y="-289348"/>
            <a:ext cx="7505143" cy="1675623"/>
          </a:xfrm>
        </p:spPr>
        <p:txBody>
          <a:bodyPr anchor="b">
            <a:normAutofit/>
          </a:bodyPr>
          <a:lstStyle/>
          <a:p>
            <a:r>
              <a:rPr lang="en-US" sz="4000" dirty="0"/>
              <a:t>How to specify Quality Attributes?</a:t>
            </a:r>
          </a:p>
        </p:txBody>
      </p:sp>
      <p:pic>
        <p:nvPicPr>
          <p:cNvPr id="12" name="Picture 11" descr="Magnifying glass and question mark">
            <a:extLst>
              <a:ext uri="{FF2B5EF4-FFF2-40B4-BE49-F238E27FC236}">
                <a16:creationId xmlns:a16="http://schemas.microsoft.com/office/drawing/2014/main" id="{C14508A8-07D1-344E-16AD-FB8893B44B10}"/>
              </a:ext>
            </a:extLst>
          </p:cNvPr>
          <p:cNvPicPr>
            <a:picLocks noChangeAspect="1"/>
          </p:cNvPicPr>
          <p:nvPr/>
        </p:nvPicPr>
        <p:blipFill rotWithShape="1">
          <a:blip r:embed="rId3"/>
          <a:srcRect l="34614" r="30966"/>
          <a:stretch/>
        </p:blipFill>
        <p:spPr>
          <a:xfrm>
            <a:off x="1" y="10"/>
            <a:ext cx="4196496" cy="6857990"/>
          </a:xfrm>
          <a:prstGeom prst="rect">
            <a:avLst/>
          </a:prstGeom>
          <a:effectLst/>
        </p:spPr>
      </p:pic>
      <p:sp>
        <p:nvSpPr>
          <p:cNvPr id="3" name="Content Placeholder 2"/>
          <p:cNvSpPr>
            <a:spLocks noGrp="1"/>
          </p:cNvSpPr>
          <p:nvPr>
            <p:ph idx="1"/>
          </p:nvPr>
        </p:nvSpPr>
        <p:spPr>
          <a:xfrm>
            <a:off x="4721503" y="1808018"/>
            <a:ext cx="6798539" cy="3718348"/>
          </a:xfrm>
        </p:spPr>
        <p:txBody>
          <a:bodyPr>
            <a:normAutofit/>
          </a:bodyPr>
          <a:lstStyle/>
          <a:p>
            <a:pPr marL="0" indent="0" algn="ctr">
              <a:buNone/>
            </a:pPr>
            <a:r>
              <a:rPr lang="en-US" sz="4400" dirty="0"/>
              <a:t>A solution to these problems is to use “</a:t>
            </a:r>
            <a:r>
              <a:rPr lang="en-US" sz="4400" b="1" i="1" dirty="0">
                <a:solidFill>
                  <a:schemeClr val="accent2"/>
                </a:solidFill>
              </a:rPr>
              <a:t>quality attribute scenarios”</a:t>
            </a:r>
            <a:r>
              <a:rPr lang="en-US" sz="4400" b="1" dirty="0">
                <a:solidFill>
                  <a:schemeClr val="accent2"/>
                </a:solidFill>
              </a:rPr>
              <a:t> </a:t>
            </a:r>
            <a:r>
              <a:rPr lang="en-US" sz="4400" dirty="0"/>
              <a:t>as a means of characterizing quality attributes.</a:t>
            </a:r>
          </a:p>
          <a:p>
            <a:endParaRPr lang="en-US" sz="3000" dirty="0"/>
          </a:p>
          <a:p>
            <a:pPr marL="0" indent="0">
              <a:buNone/>
            </a:pPr>
            <a:endParaRPr lang="en-US" sz="2000" dirty="0"/>
          </a:p>
        </p:txBody>
      </p:sp>
      <p:sp>
        <p:nvSpPr>
          <p:cNvPr id="4" name="Slide Number Placeholder 3">
            <a:extLst>
              <a:ext uri="{FF2B5EF4-FFF2-40B4-BE49-F238E27FC236}">
                <a16:creationId xmlns:a16="http://schemas.microsoft.com/office/drawing/2014/main" id="{4F211AE0-017B-1535-9376-016658A907CC}"/>
              </a:ext>
            </a:extLst>
          </p:cNvPr>
          <p:cNvSpPr>
            <a:spLocks noGrp="1"/>
          </p:cNvSpPr>
          <p:nvPr>
            <p:ph type="sldNum" sz="quarter" idx="12"/>
          </p:nvPr>
        </p:nvSpPr>
        <p:spPr/>
        <p:txBody>
          <a:bodyPr/>
          <a:lstStyle/>
          <a:p>
            <a:fld id="{7DF6DEEC-D04A-4FF0-9A08-7D39859C24F4}" type="slidenum">
              <a:rPr lang="en-US" smtClean="0"/>
              <a:t>12</a:t>
            </a:fld>
            <a:endParaRPr lang="en-US"/>
          </a:p>
        </p:txBody>
      </p:sp>
    </p:spTree>
    <p:extLst>
      <p:ext uri="{BB962C8B-B14F-4D97-AF65-F5344CB8AC3E}">
        <p14:creationId xmlns:p14="http://schemas.microsoft.com/office/powerpoint/2010/main" val="347767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631825"/>
            <a:ext cx="10515600" cy="1325563"/>
          </a:xfrm>
        </p:spPr>
        <p:txBody>
          <a:bodyPr>
            <a:normAutofit/>
          </a:bodyPr>
          <a:lstStyle/>
          <a:p>
            <a:r>
              <a:rPr lang="en-US" dirty="0"/>
              <a:t>Specifying Quality Attribute Requirements</a:t>
            </a:r>
          </a:p>
        </p:txBody>
      </p:sp>
      <p:sp>
        <p:nvSpPr>
          <p:cNvPr id="3" name="Content Placeholder 2"/>
          <p:cNvSpPr>
            <a:spLocks noGrp="1"/>
          </p:cNvSpPr>
          <p:nvPr>
            <p:ph idx="1"/>
          </p:nvPr>
        </p:nvSpPr>
        <p:spPr>
          <a:xfrm>
            <a:off x="838200" y="2057400"/>
            <a:ext cx="10515600" cy="3871762"/>
          </a:xfrm>
        </p:spPr>
        <p:txBody>
          <a:bodyPr>
            <a:normAutofit/>
          </a:bodyPr>
          <a:lstStyle/>
          <a:p>
            <a:pPr marL="514350" indent="-514350">
              <a:buFont typeface="+mj-lt"/>
              <a:buAutoNum type="arabicPeriod"/>
            </a:pPr>
            <a:r>
              <a:rPr lang="en-US" sz="2000" b="1"/>
              <a:t>Source of stimulus</a:t>
            </a:r>
            <a:r>
              <a:rPr lang="en-US" sz="2000"/>
              <a:t>. This is some entity (a human, a computer system, or any other actuator) that generated the stimulus.</a:t>
            </a:r>
          </a:p>
          <a:p>
            <a:pPr marL="514350" indent="-514350">
              <a:buFont typeface="+mj-lt"/>
              <a:buAutoNum type="arabicPeriod"/>
            </a:pPr>
            <a:r>
              <a:rPr lang="en-US" sz="2000" b="1"/>
              <a:t>Stimulus</a:t>
            </a:r>
            <a:r>
              <a:rPr lang="en-US" sz="2000"/>
              <a:t>. The stimulus is a condition that requires a response when it arrives at a system.</a:t>
            </a:r>
          </a:p>
          <a:p>
            <a:pPr marL="514350" indent="-514350">
              <a:buFont typeface="+mj-lt"/>
              <a:buAutoNum type="arabicPeriod"/>
            </a:pPr>
            <a:r>
              <a:rPr lang="en-US" sz="2000" b="1"/>
              <a:t>Environment</a:t>
            </a:r>
            <a:r>
              <a:rPr lang="en-US" sz="2000"/>
              <a:t>. The stimulus occurs under certain conditions. The system may be in an overload condition or in normal operation, or some other relevant state.  For many systems, “normal” operation can refer to one of a number of modes. </a:t>
            </a:r>
          </a:p>
          <a:p>
            <a:pPr marL="514350" indent="-514350">
              <a:buFont typeface="+mj-lt"/>
              <a:buAutoNum type="arabicPeriod"/>
            </a:pPr>
            <a:r>
              <a:rPr lang="en-US" sz="2000" b="1"/>
              <a:t>Artifact</a:t>
            </a:r>
            <a:r>
              <a:rPr lang="en-US" sz="2000"/>
              <a:t>. Some artifact is stimulated. This may be a collection of systems, the whole system, or some piece or pieces of it.</a:t>
            </a:r>
          </a:p>
          <a:p>
            <a:pPr marL="514350" indent="-514350">
              <a:buFont typeface="+mj-lt"/>
              <a:buAutoNum type="arabicPeriod"/>
            </a:pPr>
            <a:r>
              <a:rPr lang="en-US" sz="2000" b="1"/>
              <a:t>Response</a:t>
            </a:r>
            <a:r>
              <a:rPr lang="en-US" sz="2000"/>
              <a:t>. The response is the activity undertaken as the result of the arrival of the stimulus. </a:t>
            </a:r>
          </a:p>
          <a:p>
            <a:pPr marL="514350" indent="-514350">
              <a:buFont typeface="+mj-lt"/>
              <a:buAutoNum type="arabicPeriod"/>
            </a:pPr>
            <a:r>
              <a:rPr lang="en-US" sz="2000" b="1"/>
              <a:t>Response measure</a:t>
            </a:r>
            <a:r>
              <a:rPr lang="en-US" sz="2000"/>
              <a:t>. When the response occurs, it should be measurable in some fashion so that the requirement can be tested. </a:t>
            </a:r>
          </a:p>
          <a:p>
            <a:endParaRPr lang="en-US" sz="2000"/>
          </a:p>
          <a:p>
            <a:endParaRPr lang="en-US" sz="2000"/>
          </a:p>
        </p:txBody>
      </p:sp>
      <p:sp>
        <p:nvSpPr>
          <p:cNvPr id="4" name="Slide Number Placeholder 3">
            <a:extLst>
              <a:ext uri="{FF2B5EF4-FFF2-40B4-BE49-F238E27FC236}">
                <a16:creationId xmlns:a16="http://schemas.microsoft.com/office/drawing/2014/main" id="{98D80DC0-ECC0-D669-1609-F380FC9F184A}"/>
              </a:ext>
            </a:extLst>
          </p:cNvPr>
          <p:cNvSpPr>
            <a:spLocks noGrp="1"/>
          </p:cNvSpPr>
          <p:nvPr>
            <p:ph type="sldNum" sz="quarter" idx="12"/>
          </p:nvPr>
        </p:nvSpPr>
        <p:spPr/>
        <p:txBody>
          <a:bodyPr/>
          <a:lstStyle/>
          <a:p>
            <a:fld id="{7DF6DEEC-D04A-4FF0-9A08-7D39859C24F4}" type="slidenum">
              <a:rPr lang="en-US" smtClean="0"/>
              <a:t>13</a:t>
            </a:fld>
            <a:endParaRPr lang="en-US"/>
          </a:p>
        </p:txBody>
      </p:sp>
    </p:spTree>
    <p:extLst>
      <p:ext uri="{BB962C8B-B14F-4D97-AF65-F5344CB8AC3E}">
        <p14:creationId xmlns:p14="http://schemas.microsoft.com/office/powerpoint/2010/main" val="105430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672747"/>
            <a:ext cx="10515600" cy="715556"/>
          </a:xfrm>
        </p:spPr>
        <p:txBody>
          <a:bodyPr>
            <a:normAutofit/>
          </a:bodyPr>
          <a:lstStyle/>
          <a:p>
            <a:pPr algn="ctr"/>
            <a:r>
              <a:rPr lang="en-US" sz="3200">
                <a:solidFill>
                  <a:schemeClr val="bg1"/>
                </a:solidFill>
              </a:rPr>
              <a:t>Specifying Quality Attribute Requirements</a:t>
            </a:r>
          </a:p>
        </p:txBody>
      </p:sp>
      <p:sp>
        <p:nvSpPr>
          <p:cNvPr id="3" name="Content Placeholder 2"/>
          <p:cNvSpPr>
            <a:spLocks noGrp="1"/>
          </p:cNvSpPr>
          <p:nvPr>
            <p:ph idx="1"/>
          </p:nvPr>
        </p:nvSpPr>
        <p:spPr>
          <a:xfrm>
            <a:off x="1428750" y="1597390"/>
            <a:ext cx="9334500" cy="870305"/>
          </a:xfrm>
        </p:spPr>
        <p:txBody>
          <a:bodyPr>
            <a:normAutofit/>
          </a:bodyPr>
          <a:lstStyle/>
          <a:p>
            <a:pPr algn="ctr"/>
            <a:r>
              <a:rPr lang="en-US" sz="1600"/>
              <a:t>Example general scenario for availability:</a:t>
            </a:r>
          </a:p>
          <a:p>
            <a:pPr algn="ctr"/>
            <a:endParaRPr lang="en-US" sz="1600"/>
          </a:p>
          <a:p>
            <a:pPr algn="ctr"/>
            <a:endParaRPr lang="en-US" sz="1600"/>
          </a:p>
        </p:txBody>
      </p:sp>
      <p:pic>
        <p:nvPicPr>
          <p:cNvPr id="5" name="Picture 4"/>
          <p:cNvPicPr/>
          <p:nvPr/>
        </p:nvPicPr>
        <p:blipFill>
          <a:blip r:embed="rId2"/>
          <a:stretch>
            <a:fillRect/>
          </a:stretch>
        </p:blipFill>
        <p:spPr>
          <a:xfrm>
            <a:off x="838200" y="3039203"/>
            <a:ext cx="10515600" cy="2366010"/>
          </a:xfrm>
          <a:prstGeom prst="rect">
            <a:avLst/>
          </a:prstGeom>
        </p:spPr>
      </p:pic>
      <p:sp>
        <p:nvSpPr>
          <p:cNvPr id="6" name="Slide Number Placeholder 5">
            <a:extLst>
              <a:ext uri="{FF2B5EF4-FFF2-40B4-BE49-F238E27FC236}">
                <a16:creationId xmlns:a16="http://schemas.microsoft.com/office/drawing/2014/main" id="{86D5BE97-9135-FF6E-9AB5-C74717961377}"/>
              </a:ext>
            </a:extLst>
          </p:cNvPr>
          <p:cNvSpPr>
            <a:spLocks noGrp="1"/>
          </p:cNvSpPr>
          <p:nvPr>
            <p:ph type="sldNum" sz="quarter" idx="12"/>
          </p:nvPr>
        </p:nvSpPr>
        <p:spPr/>
        <p:txBody>
          <a:bodyPr/>
          <a:lstStyle/>
          <a:p>
            <a:fld id="{7DF6DEEC-D04A-4FF0-9A08-7D39859C24F4}" type="slidenum">
              <a:rPr lang="en-US" smtClean="0"/>
              <a:t>14</a:t>
            </a:fld>
            <a:endParaRPr lang="en-US"/>
          </a:p>
        </p:txBody>
      </p:sp>
    </p:spTree>
    <p:extLst>
      <p:ext uri="{BB962C8B-B14F-4D97-AF65-F5344CB8AC3E}">
        <p14:creationId xmlns:p14="http://schemas.microsoft.com/office/powerpoint/2010/main" val="4526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E2D22-D8BA-0A74-BBB9-59EA16FE9C25}"/>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Specifying Quality Attribute Requirements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E56A132-A28B-0972-52E4-BE79E273A829}"/>
              </a:ext>
            </a:extLst>
          </p:cNvPr>
          <p:cNvSpPr>
            <a:spLocks noGrp="1"/>
          </p:cNvSpPr>
          <p:nvPr>
            <p:ph idx="1"/>
          </p:nvPr>
        </p:nvSpPr>
        <p:spPr>
          <a:xfrm>
            <a:off x="4281055" y="591344"/>
            <a:ext cx="7606145" cy="5585619"/>
          </a:xfrm>
        </p:spPr>
        <p:txBody>
          <a:bodyPr anchor="ctr">
            <a:normAutofit/>
          </a:bodyPr>
          <a:lstStyle/>
          <a:p>
            <a:pPr algn="just"/>
            <a:r>
              <a:rPr lang="en-US" sz="2600" dirty="0"/>
              <a:t>It is not sufficient to state that “The system must be highly available”. Can you tell why??</a:t>
            </a:r>
          </a:p>
          <a:p>
            <a:pPr algn="just"/>
            <a:r>
              <a:rPr lang="en-US" sz="2600" dirty="0"/>
              <a:t>Instead, a quality scenario shall specify the </a:t>
            </a:r>
            <a:r>
              <a:rPr lang="en-US" sz="2600" b="1" i="1" dirty="0"/>
              <a:t>availability</a:t>
            </a:r>
            <a:r>
              <a:rPr lang="en-US" sz="2600" dirty="0"/>
              <a:t> more concretely; for example:</a:t>
            </a:r>
          </a:p>
          <a:p>
            <a:pPr marL="0" indent="0" algn="just">
              <a:buNone/>
            </a:pPr>
            <a:endParaRPr lang="en-US" sz="2600" dirty="0"/>
          </a:p>
          <a:p>
            <a:pPr marL="0" indent="0" algn="just">
              <a:buNone/>
            </a:pPr>
            <a:r>
              <a:rPr lang="en-US" sz="2600" i="1" dirty="0">
                <a:solidFill>
                  <a:schemeClr val="accent2"/>
                </a:solidFill>
              </a:rPr>
              <a:t>The heartbeat monitor determines that the server is nonresponsive during normal operations. The system informs the operator and continues to operate with no downtime. </a:t>
            </a:r>
          </a:p>
          <a:p>
            <a:pPr algn="just"/>
            <a:endParaRPr lang="en-US" sz="2600" dirty="0"/>
          </a:p>
          <a:p>
            <a:pPr algn="just"/>
            <a:r>
              <a:rPr lang="en-US" sz="2600" dirty="0"/>
              <a:t>Can you determine the 6 elements in the above scenario (stimulus, stimulus source, response, response measure, environment, artifact)?</a:t>
            </a:r>
          </a:p>
          <a:p>
            <a:endParaRPr lang="en-US" sz="2600" dirty="0"/>
          </a:p>
        </p:txBody>
      </p:sp>
      <p:sp>
        <p:nvSpPr>
          <p:cNvPr id="4" name="Slide Number Placeholder 3">
            <a:extLst>
              <a:ext uri="{FF2B5EF4-FFF2-40B4-BE49-F238E27FC236}">
                <a16:creationId xmlns:a16="http://schemas.microsoft.com/office/drawing/2014/main" id="{111179BC-077F-7B42-E545-5500D31CA4F7}"/>
              </a:ext>
            </a:extLst>
          </p:cNvPr>
          <p:cNvSpPr>
            <a:spLocks noGrp="1"/>
          </p:cNvSpPr>
          <p:nvPr>
            <p:ph type="sldNum" sz="quarter" idx="12"/>
          </p:nvPr>
        </p:nvSpPr>
        <p:spPr/>
        <p:txBody>
          <a:bodyPr/>
          <a:lstStyle/>
          <a:p>
            <a:fld id="{7DF6DEEC-D04A-4FF0-9A08-7D39859C24F4}" type="slidenum">
              <a:rPr lang="en-US" smtClean="0"/>
              <a:t>15</a:t>
            </a:fld>
            <a:endParaRPr lang="en-US"/>
          </a:p>
        </p:txBody>
      </p:sp>
    </p:spTree>
    <p:extLst>
      <p:ext uri="{BB962C8B-B14F-4D97-AF65-F5344CB8AC3E}">
        <p14:creationId xmlns:p14="http://schemas.microsoft.com/office/powerpoint/2010/main" val="44266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digital balance scale using circles">
            <a:extLst>
              <a:ext uri="{FF2B5EF4-FFF2-40B4-BE49-F238E27FC236}">
                <a16:creationId xmlns:a16="http://schemas.microsoft.com/office/drawing/2014/main" id="{720666A7-6E3E-3A01-7106-B396661ACE84}"/>
              </a:ext>
            </a:extLst>
          </p:cNvPr>
          <p:cNvPicPr>
            <a:picLocks noChangeAspect="1"/>
          </p:cNvPicPr>
          <p:nvPr/>
        </p:nvPicPr>
        <p:blipFill rotWithShape="1">
          <a:blip r:embed="rId2"/>
          <a:srcRect b="7025"/>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7" name="Title 6"/>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b="0" dirty="0"/>
              <a:t>Popular Quality Attributes</a:t>
            </a:r>
            <a:endParaRPr lang="en-US" sz="4000" dirty="0"/>
          </a:p>
        </p:txBody>
      </p:sp>
      <p:cxnSp>
        <p:nvCxnSpPr>
          <p:cNvPr id="15"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2E4EBE0-428F-7068-11D3-5C2AF1594DB2}"/>
              </a:ext>
            </a:extLst>
          </p:cNvPr>
          <p:cNvSpPr>
            <a:spLocks noGrp="1"/>
          </p:cNvSpPr>
          <p:nvPr>
            <p:ph type="sldNum" sz="quarter" idx="12"/>
          </p:nvPr>
        </p:nvSpPr>
        <p:spPr/>
        <p:txBody>
          <a:bodyPr/>
          <a:lstStyle/>
          <a:p>
            <a:fld id="{7DF6DEEC-D04A-4FF0-9A08-7D39859C24F4}" type="slidenum">
              <a:rPr lang="en-US" smtClean="0"/>
              <a:t>16</a:t>
            </a:fld>
            <a:endParaRPr lang="en-US"/>
          </a:p>
        </p:txBody>
      </p:sp>
    </p:spTree>
    <p:extLst>
      <p:ext uri="{BB962C8B-B14F-4D97-AF65-F5344CB8AC3E}">
        <p14:creationId xmlns:p14="http://schemas.microsoft.com/office/powerpoint/2010/main" val="3519448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ransparent padlock">
            <a:extLst>
              <a:ext uri="{FF2B5EF4-FFF2-40B4-BE49-F238E27FC236}">
                <a16:creationId xmlns:a16="http://schemas.microsoft.com/office/drawing/2014/main" id="{3221E9D3-CCCA-B900-6714-687208C5C29B}"/>
              </a:ext>
            </a:extLst>
          </p:cNvPr>
          <p:cNvPicPr>
            <a:picLocks noChangeAspect="1"/>
          </p:cNvPicPr>
          <p:nvPr/>
        </p:nvPicPr>
        <p:blipFill rotWithShape="1">
          <a:blip r:embed="rId2"/>
          <a:srcRect t="14122"/>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Security</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4F022D4-64D2-9D9B-5CE7-2546262172FF}"/>
              </a:ext>
            </a:extLst>
          </p:cNvPr>
          <p:cNvSpPr>
            <a:spLocks noGrp="1"/>
          </p:cNvSpPr>
          <p:nvPr>
            <p:ph type="sldNum" sz="quarter" idx="12"/>
          </p:nvPr>
        </p:nvSpPr>
        <p:spPr/>
        <p:txBody>
          <a:bodyPr/>
          <a:lstStyle/>
          <a:p>
            <a:fld id="{7DF6DEEC-D04A-4FF0-9A08-7D39859C24F4}" type="slidenum">
              <a:rPr lang="en-US" smtClean="0"/>
              <a:t>17</a:t>
            </a:fld>
            <a:endParaRPr lang="en-US"/>
          </a:p>
        </p:txBody>
      </p:sp>
    </p:spTree>
    <p:extLst>
      <p:ext uri="{BB962C8B-B14F-4D97-AF65-F5344CB8AC3E}">
        <p14:creationId xmlns:p14="http://schemas.microsoft.com/office/powerpoint/2010/main" val="3071831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5400"/>
              <a:t>Security … What is it?</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48507" y="2942488"/>
            <a:ext cx="4860175" cy="3320668"/>
          </a:xfrm>
        </p:spPr>
        <p:txBody>
          <a:bodyPr>
            <a:noAutofit/>
          </a:bodyPr>
          <a:lstStyle/>
          <a:p>
            <a:r>
              <a:rPr lang="en-US" sz="3600" dirty="0"/>
              <a:t>What do we mean when we say security?</a:t>
            </a:r>
          </a:p>
          <a:p>
            <a:endParaRPr lang="en-US" sz="3600" dirty="0"/>
          </a:p>
          <a:p>
            <a:r>
              <a:rPr lang="en-US" sz="3600" dirty="0"/>
              <a:t>In your experience what does this mean?</a:t>
            </a:r>
          </a:p>
        </p:txBody>
      </p:sp>
      <p:pic>
        <p:nvPicPr>
          <p:cNvPr id="6" name="Picture 5" descr="Transparent padlock">
            <a:extLst>
              <a:ext uri="{FF2B5EF4-FFF2-40B4-BE49-F238E27FC236}">
                <a16:creationId xmlns:a16="http://schemas.microsoft.com/office/drawing/2014/main" id="{5D592823-C0CD-33B5-A19E-9AB0B4B636A8}"/>
              </a:ext>
            </a:extLst>
          </p:cNvPr>
          <p:cNvPicPr>
            <a:picLocks noChangeAspect="1"/>
          </p:cNvPicPr>
          <p:nvPr/>
        </p:nvPicPr>
        <p:blipFill rotWithShape="1">
          <a:blip r:embed="rId2"/>
          <a:srcRect l="1712" r="32591"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63758CC7-9EAE-7AE8-72ED-15359FEC7C22}"/>
              </a:ext>
            </a:extLst>
          </p:cNvPr>
          <p:cNvSpPr>
            <a:spLocks noGrp="1"/>
          </p:cNvSpPr>
          <p:nvPr>
            <p:ph type="sldNum" sz="quarter" idx="12"/>
          </p:nvPr>
        </p:nvSpPr>
        <p:spPr/>
        <p:txBody>
          <a:bodyPr/>
          <a:lstStyle/>
          <a:p>
            <a:fld id="{7DF6DEEC-D04A-4FF0-9A08-7D39859C24F4}" type="slidenum">
              <a:rPr lang="en-US" smtClean="0"/>
              <a:t>18</a:t>
            </a:fld>
            <a:endParaRPr lang="en-US"/>
          </a:p>
        </p:txBody>
      </p:sp>
    </p:spTree>
    <p:extLst>
      <p:ext uri="{BB962C8B-B14F-4D97-AF65-F5344CB8AC3E}">
        <p14:creationId xmlns:p14="http://schemas.microsoft.com/office/powerpoint/2010/main" val="2936131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Look at some Examples</a:t>
            </a:r>
          </a:p>
        </p:txBody>
      </p:sp>
      <p:pic>
        <p:nvPicPr>
          <p:cNvPr id="1026" name="Picture 2" descr="http://t1.gstatic.com/images?q=tbn:ANd9GcTvCoe0ktM1M7W1dqNbooufYXMA8SSJj58sxwIDAIjDTp-ukNz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1981200"/>
            <a:ext cx="5181600" cy="37134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3276152" y="1981894"/>
            <a:ext cx="5182049" cy="3712786"/>
          </a:xfrm>
          <a:prstGeom prst="rect">
            <a:avLst/>
          </a:prstGeom>
        </p:spPr>
      </p:pic>
      <p:sp>
        <p:nvSpPr>
          <p:cNvPr id="4" name="Slide Number Placeholder 3">
            <a:extLst>
              <a:ext uri="{FF2B5EF4-FFF2-40B4-BE49-F238E27FC236}">
                <a16:creationId xmlns:a16="http://schemas.microsoft.com/office/drawing/2014/main" id="{996923CE-4E38-4C03-FEE4-3E48128FC789}"/>
              </a:ext>
            </a:extLst>
          </p:cNvPr>
          <p:cNvSpPr>
            <a:spLocks noGrp="1"/>
          </p:cNvSpPr>
          <p:nvPr>
            <p:ph type="sldNum" sz="quarter" idx="12"/>
          </p:nvPr>
        </p:nvSpPr>
        <p:spPr/>
        <p:txBody>
          <a:bodyPr/>
          <a:lstStyle/>
          <a:p>
            <a:fld id="{7DF6DEEC-D04A-4FF0-9A08-7D39859C24F4}" type="slidenum">
              <a:rPr lang="en-US" smtClean="0"/>
              <a:t>19</a:t>
            </a:fld>
            <a:endParaRPr lang="en-US"/>
          </a:p>
        </p:txBody>
      </p:sp>
    </p:spTree>
    <p:extLst>
      <p:ext uri="{BB962C8B-B14F-4D97-AF65-F5344CB8AC3E}">
        <p14:creationId xmlns:p14="http://schemas.microsoft.com/office/powerpoint/2010/main" val="39292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6D323-876F-6411-1C3C-6BB656985393}"/>
              </a:ext>
            </a:extLst>
          </p:cNvPr>
          <p:cNvSpPr>
            <a:spLocks noGrp="1"/>
          </p:cNvSpPr>
          <p:nvPr>
            <p:ph type="title"/>
          </p:nvPr>
        </p:nvSpPr>
        <p:spPr>
          <a:xfrm>
            <a:off x="471487" y="2624327"/>
            <a:ext cx="3228975" cy="1609344"/>
          </a:xfrm>
        </p:spPr>
        <p:txBody>
          <a:bodyPr>
            <a:normAutofit/>
          </a:bodyPr>
          <a:lstStyle/>
          <a:p>
            <a:r>
              <a:rPr lang="en-US" sz="4800" dirty="0"/>
              <a:t>Lesson </a:t>
            </a:r>
            <a:br>
              <a:rPr lang="en-US" sz="4800" dirty="0"/>
            </a:br>
            <a:r>
              <a:rPr lang="en-US" sz="4800" dirty="0"/>
              <a:t>OUTLINE</a:t>
            </a:r>
          </a:p>
        </p:txBody>
      </p:sp>
      <p:sp>
        <p:nvSpPr>
          <p:cNvPr id="3" name="Content Placeholder 2">
            <a:extLst>
              <a:ext uri="{FF2B5EF4-FFF2-40B4-BE49-F238E27FC236}">
                <a16:creationId xmlns:a16="http://schemas.microsoft.com/office/drawing/2014/main" id="{F2FE9FD9-47BF-703A-6615-EFFBA6E798B4}"/>
              </a:ext>
            </a:extLst>
          </p:cNvPr>
          <p:cNvSpPr>
            <a:spLocks noGrp="1"/>
          </p:cNvSpPr>
          <p:nvPr>
            <p:ph idx="1"/>
          </p:nvPr>
        </p:nvSpPr>
        <p:spPr>
          <a:xfrm>
            <a:off x="4083512" y="220091"/>
            <a:ext cx="7775413" cy="6672261"/>
          </a:xfrm>
        </p:spPr>
        <p:txBody>
          <a:bodyPr>
            <a:normAutofit/>
          </a:bodyPr>
          <a:lstStyle/>
          <a:p>
            <a:pPr algn="just"/>
            <a:r>
              <a:rPr lang="en-US" sz="3400" dirty="0"/>
              <a:t>What are NFRs?</a:t>
            </a:r>
          </a:p>
          <a:p>
            <a:pPr algn="just"/>
            <a:r>
              <a:rPr lang="en-US" sz="3400" dirty="0"/>
              <a:t>Different Types of NFRs.</a:t>
            </a:r>
          </a:p>
          <a:p>
            <a:pPr algn="just"/>
            <a:r>
              <a:rPr lang="en-US" sz="3400" dirty="0"/>
              <a:t>How to Specify Quality Attributes?</a:t>
            </a:r>
          </a:p>
          <a:p>
            <a:pPr algn="just"/>
            <a:r>
              <a:rPr lang="en-US" sz="3400" dirty="0"/>
              <a:t>Popular Quality Attributes:</a:t>
            </a:r>
          </a:p>
          <a:p>
            <a:pPr lvl="2" algn="just"/>
            <a:r>
              <a:rPr lang="en-US" sz="3400" dirty="0"/>
              <a:t>Security</a:t>
            </a:r>
          </a:p>
          <a:p>
            <a:pPr lvl="2" algn="just"/>
            <a:r>
              <a:rPr lang="en-US" sz="3400" dirty="0"/>
              <a:t>Availability</a:t>
            </a:r>
          </a:p>
          <a:p>
            <a:pPr lvl="2" algn="just"/>
            <a:r>
              <a:rPr lang="en-US" sz="3400" dirty="0"/>
              <a:t>Modifiability</a:t>
            </a:r>
          </a:p>
          <a:p>
            <a:pPr lvl="2" algn="just"/>
            <a:r>
              <a:rPr lang="en-US" sz="3400" dirty="0"/>
              <a:t>Interoperability</a:t>
            </a:r>
          </a:p>
          <a:p>
            <a:pPr lvl="2" algn="just"/>
            <a:r>
              <a:rPr lang="en-US" sz="3400" dirty="0"/>
              <a:t>Performance</a:t>
            </a:r>
          </a:p>
          <a:p>
            <a:pPr lvl="2" algn="just"/>
            <a:r>
              <a:rPr lang="en-US" sz="3400" dirty="0"/>
              <a:t>Testability</a:t>
            </a:r>
          </a:p>
          <a:p>
            <a:pPr lvl="2" algn="just"/>
            <a:r>
              <a:rPr lang="en-US" sz="3400" dirty="0"/>
              <a:t>Usability</a:t>
            </a:r>
          </a:p>
          <a:p>
            <a:pPr lvl="1"/>
            <a:endParaRPr lang="en-US" sz="1300" dirty="0"/>
          </a:p>
          <a:p>
            <a:pPr lvl="1"/>
            <a:endParaRPr lang="en-US" sz="1300" dirty="0"/>
          </a:p>
          <a:p>
            <a:pPr lvl="1"/>
            <a:endParaRPr lang="en-US" sz="1300" dirty="0"/>
          </a:p>
        </p:txBody>
      </p:sp>
      <p:grpSp>
        <p:nvGrpSpPr>
          <p:cNvPr id="12" name="Group 11">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3A92893A-903C-2E34-8766-CDB1C5C40A7F}"/>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a:t>
            </a:fld>
            <a:endParaRPr lang="en-US"/>
          </a:p>
        </p:txBody>
      </p:sp>
    </p:spTree>
    <p:extLst>
      <p:ext uri="{BB962C8B-B14F-4D97-AF65-F5344CB8AC3E}">
        <p14:creationId xmlns:p14="http://schemas.microsoft.com/office/powerpoint/2010/main" val="4218989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Arc 3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5894962" y="479493"/>
            <a:ext cx="5458838" cy="1325563"/>
          </a:xfrm>
        </p:spPr>
        <p:txBody>
          <a:bodyPr>
            <a:normAutofit/>
          </a:bodyPr>
          <a:lstStyle/>
          <a:p>
            <a:r>
              <a:rPr lang="en-US"/>
              <a:t>Fort Knox</a:t>
            </a:r>
          </a:p>
        </p:txBody>
      </p:sp>
      <p:sp>
        <p:nvSpPr>
          <p:cNvPr id="33" name="Freeform: Shape 3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CFD40A53-1753-68D8-AFA0-E619578D2A58}"/>
              </a:ext>
            </a:extLst>
          </p:cNvPr>
          <p:cNvPicPr>
            <a:picLocks noChangeAspect="1"/>
          </p:cNvPicPr>
          <p:nvPr/>
        </p:nvPicPr>
        <p:blipFill rotWithShape="1">
          <a:blip r:embed="rId2"/>
          <a:srcRect l="7917" r="20114" b="-2"/>
          <a:stretch/>
        </p:blipFill>
        <p:spPr>
          <a:xfrm>
            <a:off x="703182" y="962659"/>
            <a:ext cx="4777381" cy="476293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p:cNvSpPr>
            <a:spLocks noGrp="1"/>
          </p:cNvSpPr>
          <p:nvPr>
            <p:ph idx="1"/>
          </p:nvPr>
        </p:nvSpPr>
        <p:spPr>
          <a:xfrm>
            <a:off x="5894962" y="1984443"/>
            <a:ext cx="5458838" cy="4192520"/>
          </a:xfrm>
        </p:spPr>
        <p:txBody>
          <a:bodyPr>
            <a:normAutofit/>
          </a:bodyPr>
          <a:lstStyle/>
          <a:p>
            <a:r>
              <a:rPr lang="en-US" dirty="0"/>
              <a:t>Fort</a:t>
            </a:r>
            <a:r>
              <a:rPr lang="en-US" baseline="0" dirty="0"/>
              <a:t> Knox is a US Army post in Kentucky</a:t>
            </a:r>
          </a:p>
          <a:p>
            <a:pPr marL="0" indent="0">
              <a:buNone/>
            </a:pPr>
            <a:endParaRPr lang="en-US" baseline="0" dirty="0"/>
          </a:p>
          <a:p>
            <a:r>
              <a:rPr lang="en-US" dirty="0"/>
              <a:t>In addition to housing various US Army functions it is also the home to a gold bullion depository</a:t>
            </a:r>
          </a:p>
          <a:p>
            <a:pPr lvl="1"/>
            <a:r>
              <a:rPr lang="en-US" dirty="0"/>
              <a:t>5000+ tons of gold housed there</a:t>
            </a:r>
          </a:p>
        </p:txBody>
      </p:sp>
      <p:sp>
        <p:nvSpPr>
          <p:cNvPr id="4" name="Slide Number Placeholder 3">
            <a:extLst>
              <a:ext uri="{FF2B5EF4-FFF2-40B4-BE49-F238E27FC236}">
                <a16:creationId xmlns:a16="http://schemas.microsoft.com/office/drawing/2014/main" id="{72287214-A9CA-3728-8948-BFCE5A751446}"/>
              </a:ext>
            </a:extLst>
          </p:cNvPr>
          <p:cNvSpPr>
            <a:spLocks noGrp="1"/>
          </p:cNvSpPr>
          <p:nvPr>
            <p:ph type="sldNum" sz="quarter" idx="12"/>
          </p:nvPr>
        </p:nvSpPr>
        <p:spPr>
          <a:xfrm>
            <a:off x="8610600" y="6356350"/>
            <a:ext cx="2743200" cy="365125"/>
          </a:xfrm>
        </p:spPr>
        <p:txBody>
          <a:bodyPr>
            <a:normAutofit/>
          </a:bodyPr>
          <a:lstStyle/>
          <a:p>
            <a:pPr>
              <a:spcAft>
                <a:spcPts val="600"/>
              </a:spcAft>
            </a:pPr>
            <a:fld id="{7DF6DEEC-D04A-4FF0-9A08-7D39859C24F4}" type="slidenum">
              <a:rPr lang="en-US" smtClean="0"/>
              <a:pPr>
                <a:spcAft>
                  <a:spcPts val="600"/>
                </a:spcAft>
              </a:pPr>
              <a:t>20</a:t>
            </a:fld>
            <a:endParaRPr lang="en-US"/>
          </a:p>
        </p:txBody>
      </p:sp>
    </p:spTree>
    <p:extLst>
      <p:ext uri="{BB962C8B-B14F-4D97-AF65-F5344CB8AC3E}">
        <p14:creationId xmlns:p14="http://schemas.microsoft.com/office/powerpoint/2010/main" val="3432923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97762" y="329184"/>
            <a:ext cx="6251110" cy="1783080"/>
          </a:xfrm>
        </p:spPr>
        <p:txBody>
          <a:bodyPr anchor="b">
            <a:normAutofit/>
          </a:bodyPr>
          <a:lstStyle/>
          <a:p>
            <a:r>
              <a:rPr lang="en-US" sz="5400"/>
              <a:t>Security </a:t>
            </a:r>
          </a:p>
        </p:txBody>
      </p:sp>
      <p:pic>
        <p:nvPicPr>
          <p:cNvPr id="8" name="Picture 7"/>
          <p:cNvPicPr>
            <a:picLocks noChangeAspect="1"/>
          </p:cNvPicPr>
          <p:nvPr/>
        </p:nvPicPr>
        <p:blipFill rotWithShape="1">
          <a:blip r:embed="rId2"/>
          <a:srcRect l="118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297762" y="2706624"/>
            <a:ext cx="6251110" cy="3483864"/>
          </a:xfrm>
        </p:spPr>
        <p:txBody>
          <a:bodyPr>
            <a:noAutofit/>
          </a:bodyPr>
          <a:lstStyle/>
          <a:p>
            <a:r>
              <a:rPr lang="en-US" sz="3600" dirty="0"/>
              <a:t>What is</a:t>
            </a:r>
            <a:r>
              <a:rPr lang="en-US" sz="3600" baseline="0" dirty="0"/>
              <a:t> the business asset that needs protection in this case?</a:t>
            </a:r>
          </a:p>
          <a:p>
            <a:endParaRPr lang="en-US" sz="3600" baseline="0" dirty="0"/>
          </a:p>
          <a:p>
            <a:pPr marL="0" indent="0">
              <a:buNone/>
            </a:pPr>
            <a:endParaRPr lang="en-US" sz="3600" baseline="0" dirty="0"/>
          </a:p>
          <a:p>
            <a:r>
              <a:rPr lang="en-US" sz="3600" baseline="0" dirty="0"/>
              <a:t>What does protect mean here?</a:t>
            </a:r>
          </a:p>
        </p:txBody>
      </p:sp>
      <p:sp>
        <p:nvSpPr>
          <p:cNvPr id="4" name="AutoShape 2" descr="data:image/jpeg;base64,/9j/4AAQSkZJRgABAQAAAQABAAD/2wCEAAkGBhQSERUUExQWFBUWGB4YFxgXFxoYFxgXHRwbGBcXHRYaHCYeGBojHRgWHy8gIycpLCwsFx4xNTAqNSYrLCkBCQoKDgwOGg8PGikkHyQsKiwsLCksLCkpLCksLCwsKSwsLCwsKSksLCwpLCwpLCksLCksLCwsLCwsKSksLCwpLP/AABEIAQ8AugMBIgACEQEDEQH/xAAbAAACAwEBAQAAAAAAAAAAAAADBAIFBgEAB//EAEgQAAECAwQGBgcGAwYGAwAAAAECEQADIQQSMUEFEyJRYXEGMoGRsfAjQlJyocHRFCQzYrLhgpLCFTRTY9LxB0NEc6LiFnST/8QAGgEAAgMBAQAAAAAAAAAAAAAAAgMAAQUEBv/EAC8RAAIBAgUDAgQGAwAAAAAAAAABAgMRBCExMkESE1FhcSIzgZEUI0KhsdHB4fD/2gAMAwEAAhEDEQA/AKjpnPu2ohkmhxB9pWaVBoX0zbdSuWBeHokk3F3a8mL84n05/vqxwb4mFOlg9OkbpSYffIW0hvS2llSihJWqstKiFISsEnMuQe6JW7SWqUkHV1QFVvILnGqaDDOK/pYj7wkbpSB4xHpaPvAG6WkeMS5Vi5tGkShQSQom6FbKwcfyqBJhmzTr6b1QNyksadsUGnZIVbgkhwEpHiY0MqTclJY0AACewZ45xG+Akit/txKSUEF00LEeBgydNSz6xHMfSFtKWYGVMJAwJFIzQmRwrESzOl0kbaXbUKwWk9ogwMYYTImi1qTgSORaC/FNaoHs+DcBUSujdGNl6emD1z2sfEQ3K6VqGISeYI8INYqJTos1aRuJHb9YKkq3g8x9Iz0jpWg4pPYQfFosrPp+UrMjmPo8MWIpvkDtSXBZMdw7D+0ESn3u5/AmF5OkJasJiX5gH4w9LrDLQkV8SOS0D2g/d4xP7OrdBREkyRublTwiu1EncaF1JIxBjgUYZs7l2Jd+eQ3wVSFZhJ5pI+NfCAdFeS+6xMTDEkzzBygZo/lV9WiEySnepPvA+OED2WEqqOC1Qxt7viPrCyZTVSQo8CKfvEPsyvZPdAdDD60ZDpgH0hN94DxhTpaPvihuSkfCGekhvaSmt/iJHxH1gHSVN7SMwfnQPCOk5wHS0PbSn8qR8I50oS9uUPcT8P3gvSJL6SWPzoT+mOacTe0mof5iB+n6xRCOlA+kyNx8EPGonp9EBx3cs4zVoQ+lJp3KP6GjW2tHok8/PhFchcGf03SzTTw+YHzjFCfG16TFrJN7P1pEfPkzRn8I4acbps7JMeTOid+EUzhv7xHtbuUIjgRMamwAKPZE7POB3d8AmTdrh8IHpLTDayCS55GBhSSlSlBKQVE0AFSTyi+svRVSkArUZaiTsqQQacyITUcYK8mMSvoIKtqsXgsnSy04EjkSPCEtK2YyZqkEvdzGBoCPGK+famDDEwcaae0GWWpp5PTyaksFrPMhQ/8AIRpLH0utFxKzLCkqAY3WBfN0mnaI+XSjVo+n6LR9yle4PGDqSlTt0ti4wjLU1OgLXrZk04NLB5Gjt2wOzaUn+rOlrAAqqW3D1VCDdFrMyp+foAa9kUNll/d5nNDd/mkdsJNp3OWSVzQo0zObalSVclFD8r6TBE6bo6rPMA3pKVM/8Sd+6M/OJFnlMTUrdjxFIcnLUJ0tD0KUPQcO2GJgNFqrS1nJ2hMR78tXixHxjn9oWT/FT3wjItyipYIDS7xDcHgf9u/lH83/AKwaYNrGftksq0muhrPAz9oQHSAvaTXxnJ8UxaypRNvetZ5/Vj8IgmXet3OeMjkd8K6xvSVmkZZVpRXGcjxS8QtSCrSquM9HwKBFmiRe0g9KTh8FD6QGWh9JAkCs5+4gmIpE6RFAfSU73leDRpLRY5mse+8upu7jw7Yo7Ih7fOP5lfqYxrZuB5fSKtdu5NEZzT1gXNsy0Ia8q6zlh1gceyMPO6IWsFtU9AaKSaEkb96T3R9NNE4PyiUpIqa+zV/VKqdhKu+MaWJnSdkaHaUldnyCfoicjrypg5oU3e0KR9qVOIJAIYGj57KSc95PdHZ9kTMIKpaFOANoA4OcSOMWsf5iTsep8Sfs84UieuORMfXrP0Yss5SwbMh0KuqYBNWSqhQQ9FCvGMf0l6A2hM9X2azTDJpdugq9UXsyrF8Y6KeKhN9Ly9xcqUoq5TdHJhE+WomgWncc6x9fVYSATgARxGIdwO2Plln0RNlqSlSFpIUAXSQQXBq4pv5Nvj7ba9HEImEsQEqJuq3B6ORujOxrTkmh1F2WZjunmiibDMNTdKVAXTgFAHkNruj59/8AALYhpk6zqTLBBUXTQFsWJIoY+39J7GDY7VRbmUvjkTWp3CK9OjFGyBRZRVJBUzuTccmtDC6OKlSp2XkuUFN5nxu2aMRL2g4Zs3FY3cpDWWT7qYy/SOXsHDFNRhiI11z7tI9xMdsZOcU2BazsanoyK2n/AOuPB4zdmDWedzRGj6OTAftRBBGoAp7ppGek/wB3m+8jy3n661PR+5wSyeZ6f/dpXNfinv8APOHZyfvMr3ZfgIStA+7yea/FI8+RDs4/eZfBMvwGMMAOWdO1aOS/0qhJEug+oh+yis/kv9K4WlmgrlugkUztksq/tYKkltYVOQRmSMmgGj5H3sK3zCetm5LseRFIno2bPVaAlU1ZQSonbegdhVL7s4jozS1oXPTLUt0lRrdlksASKgUw3QlJPRjG3yiGjpf316l5hJ3CpblUR7Rq3tmX4pIoX9bN2yiWj9MTF2gS7ssEqO1qmLC8ynCmqx74jozSgVaAkSZaVkq2gpYwvEliljn3xfT6kcvQR0agG2TVAjrGgy2xvjTzT1uz+kxm7PpeQmapYlKCyahM1Kqv7JIOIEaVfr8x4JgrWTBvewlMYI2nbgCfDKCSLShaQoKBSpyDg7l6PvJMeUsBNS3F2yO+kSsVkMqSEpIKJaCxO5KScQeG6POV7ORqw0B2ecV38CBMXLDE1ShRS+eLcojo/RZQucosdbNUsN6qTgmrYVwh3QVsTOlS5q5aQFgKullMHIZyK4ROx6PKUpSEEqAD3TiWr6z4whvpbQxZ5ndGqAWu6FJZbTMTeWEprQl9koiy0PbJptM1K3EhkGWpSGclIv7RAdlUhPRtolEqAKqzGmEpWwWCEqcsQ4CQMWpFt0Qty5klJnKQiY5dJF0hiQNkqBqGPbC5rXIFuyLay2RF5d2eglSryg4oWAZgqmAyiFmtV+fOs5loUJaUkl6KCw7Xbp5Y5wXRehNXNnzApEzXrvkENdLBLOCXwjnR+2ItSFTUyEoZakGovG6Sl3CRShhyoxlojkc2JdGei65UmZKtIE2+tdb5V6NVAh1MRQswpFgLJImy5ktMuiXlkXGYgYAjgRURzQ2iJkvXGcpZBmKUhpyy0sl0pZ6MKNwhqwolpBXL1gEw3y4UXJADlwSKAbocqXlAuTPjfSnogoSAtd9CtkqdOBzFGzhqZK+7SW9hHgGjRdOVTvsRVNVtFIJCpYSL24ENnviolj7rIGYlo8BF4dtpo6XmWfRmyiXLtYTQas991R8YoLMv7vMf20jjgY0ehyyLX/2z+lUZuUHkTPfSfhG7T2v3M6e47PP3eT/H+pPny8OzFfeZfJHyiutP4ErcL36hjuhyYp7SgcE/LuhothbKfx+S+XVVAJaaDHDhBLIfxuSvA/v5cwOSNkch5wgkRhtFrOtbboDizef3gWiljXDEEhWIyDns60F0Yo3lHEXXxJanzrA9EElblLMkh7z4gUZ+14448HRLkFoSeVTqswdnSxwOBMK6Akfe7+yHBoOAIduL/CHtDpN4kuKEtRsBuwgOhFDWqqSUpILpPPHD1oKD0JLkrNB2QKnF0jZUDvri/wAI1axRXOKLo+XUaNuozgOxi/WKK94+JEMi/hYElmhK1aPTNlqlqLBQZ2BrXIkP2Q1PQUJUq6lQYkhlJdLEkdUjDjHv7OM5JQGFQagkUUDkC2HxhzSqUyZK1zZaShKSpYGJQ20GKEhWLM8edrP4rGlHQrLJLe76BaAQCAhSAwIfBMwNiMqQ7YJCkpDTJ14JS5ICnLMrFBzeJoUlTEImIDZEEilKBRw5QezzmLlcxxheQ4cF2/Dr3wmTuEiFisgTKWuTMvXtZOF4OFKN5ZZrtCaUixsdpXdD6tRNcSOzOK6xlCUJKJyFJA2Spi4fAEKA7Wi/lJSrBSSx9r/2NIXN63JoC0euZZ0zVamVMSpa5tF3VByTdrLYsKYxdyZdHFnSkGuwpIxrkExWWhYs8hSlSJcwJBJYsVOrBihvWGJg6JycPs81J/JMDbvbEddOT6dyOSau8kdnLRZpIVPmTU1CSb8xdVKupDbWZAiNtnLlyGs65l5LBAVKvDEA4oBNHzhHSmrMj7wJxRsPtlW3eSEmiyevdh+1aRWEEITMvUAJlksHD4Ag0eE918BdBhP+KtpnfZrqp0uYCoAAS7isQQRtl8N0BR/d5Q3IR4CHP+JdnlLQCqYSpC3QkpuuWIZiBVq9kISk+hl+4j9IjqoN2s/IyxcaDUGtF4bDbXu7V74RxMqwFJQJwS5BPpUguPer3wroxZ+z2kvW4f6ozyJytWVuSsKCXNWSxJFaN5pWN6nt+pmz1NYro7ImISlE4sl6hl4kH1ccIJM6LjWBYmgMwIUlsOL4xippAQhV1KjMcqJSMiGy4mGAi6sS0ul2qlSkqDs+Ch54wwDM1EvowsaxloVedqnEhq0pEEdFpzDq4e1FFZ7dMN5ps0BLk+lUp2BoEqfd5zYTpaYw9JNPHZ/0xaBdwGiZyfSEBmQSXS2Qp8PjENCTNpbXS0slwGMEsFETTXqndj5aB6LUQJrhmQWLFz8jnHMuPqdT5O6GBBWasEFtpxlvgHR/GaWZkKeoNWT+0T0PNITNpggnAiuY+ET0ROBRNLAbBenP6RccrElnch0aQbxvYvvBpVsOEaA9U+8r9SopOi4F6hBriONc+cXnqjmfE/WJ+hg/qROToszVIVdSrVrCiFPUMQw2T8d0M6UmSUSphnSQZaUkrAul0jHZo8JW2xzZtnmS5LBarrKKrhSynLEB6hxQiLO1ypSpSkTZaii7ti8SCAKvcmORTdHnq2/P/ZorQAucky3SmYKpyDhN5L+sa3b3yicmcHcFVK9Qg/FMElqlrQFoUspKQoOFGhDg7SSYFKn3WIX/ADJSmuJyTHP6DELot2os5VJUJiZaCUkqBvN7qm34AxdpSlXWCFNmzv2sYqtGpRLlIQiYhQlhgq8Ho7PdmDwizsc/WISsKSLyQSLxaoBZ674qduCAfssuTJUZklCwlKlqajgErwKRXmYupcjZSbiw7Gk0g14hQiksFg1KF30pm3jMUXNClSlLukFBehu45Q5YLSFy0LEopCkpWBrGICgCBRgMYtMTJXA2iwauyk2oz1JSm9MOtKwyTevMFPRgaDKGZy70slKpxN0kbKVVZwCLp4QsT6BaZ+sWgiZfGsKnQ6iR13LIYU3QSzTUmUFStaApIUnMsQ6aEE4EYwMn4CUbamL6c6PeSVKnKvJIUdlKajeQARiRHR+DLH5E+AjvTOXekTAtSgSly4YuA/s0rHJL6mW+N1Ph4x34Z3iSeo3ZaWe0+4f6ozIX6BX/AHBzwOR+caWT/drT7qv6ozLtIVn6QYcjujfhp9X/ACZk9x61L9DK5HniPP7wyT95SPd8B5/aE7TWVKzYHniOzzuho/3hPZ4DPz8oNIA7ZZlZ2HVVz8/twACLS1HHcIJZBSbyV4HtP+/Ex6XLoOthv/aCQLD2BXop5YjZAx8N0dsCjq55q1yjl97xCxqOonVT6oFadpidhQRJnGhcAUPwwpCFqvY6HfMhoya0ufjRB3YuchyiOjZvo7QcGTTlVsM8YPY0HUztkh0sz41Pntjmj7OpMmaCC5ycYOWq+LNEVsvYt8k+iSU0ulwTj3Rdo6ifOLfWKnowhILJBABIYl8CxrucRbJ6ieQ/pipfLZS3onN0TPmoBkXryVovXVlGzeBUGvAHZBi8tcmXcUJiJyUkEKO0qhBBqCpqPFO1oun7OJj0qhTNtB6EsTdeLq2qSiWozZs1Eut4zBQA0qooLYtQx5zEP4zvVynm2izos5VIWpV2UdWCgkKup2E1QCoFhnHZNsSR+JLBZqED4XnFYYAlS5Pop6CmXLdKSKkJS6QNoPQAYR1M0kAq1b0NCpnx9ownIYgtjtRSi6Li2vHhUlTYq3w5KUFpSbsnaAU3MOzlDRVaPRqkXQmWXWtTlOJWpS2coJo7RZaMlmbJRMEuWAtIUBdFHD5DnATViC9j0PdQUqRLVVZoRUKUpQFUZAgY5R7RdqQqVLmIQpKVpCki8lJAIcBgsNTIQyjQCwVG4naUVM/qsA1RwMIaPUNUhSEqSggFKQbrBgUhgumWEFe6JqGsiSZRTNMxR273pCp0kqbBeFwgQSxhIlJ1YmBIQLlHZLbIZQJwaPImuklWtxOKwaOSwF45UjuqSEJuiYkJSAlqlgGGIL0aFydyJGN6VSFrkLVMmqvFNXQAxbgBBEj0aB+VPhAulkr0C781QJSxBSkVI4IDVgp6qOSfCNLDbQZhpavu9o90/wBUZxf4Cvf55Hs87o0F/wC6zvdPiaRnCv0Jb28DyPn943oZx+r/AJMuWpG1fhyuXz8+aQ1/1Ceznl5+uMKWg+jlYimXPcPPjDN77wnPDwHZ53NDfQA9ZDSbyV4b/OWTOaV1RhgIXs5pM5HHkOweewktVBy9r9olyMakTQZEwlmvAVBZqd8clISJE6qWJS9GAwod8RkBrOpyar3VbLDGkTs6xqFMX2hVuNY5v6H/ANnLKlOomtcZwKM2MSscspkzXOJGCiQxOD/CJSCTIW5FSMUlhXNzEZFnAkLF5BdTks6cXYh4l9PYt/5GtBMxIDY+OMWSOonkPlFVoVeyosBRWAYZ5dkWYwHIRJfKZS3h5y5yUoMgzPxUBdxJUBLrfJoQ/V4xbaYlSJ0pUubPmIlqa9fTcwIUKqQA1K1inn6Tmykp1KmKpiQrZvC6aKUaUYZvF/pawm0yFyTaUXVhibqXxByUMWbCPO1t53cCNvKJUhS5c6XM1aKJ3sGGC/lEkWUg+opsamvYxpDOkpEyVLd5MyqQ20HvED81KwmWdjLlk768v8OEpjE7hLDLVZ5IQZUpdxJdVQVM6vYpSkWI0ckpH3eSxHEchREZ6VNRYrE82UidqkgLI6yqs7KTXEYmLWQuWpKSJCEhSQWvMaschjAzXJVhddnVJlEqlulCSpRSqpAdRxul2jtjIKEFMtQSUgpAUxCSHAbWUYZCAm4iUvWyythMUplkuh1KZioPslm4Q3IkoCQ0uakMGAmkMMgBrKCCbyCOTElMu8RMZKXVt3iwG1iupocIDbUzPs6jKE0ruHV4HaIdLv2YwJS9XJUqaZxSkKKzffY2tyn6rYRJV4SzqlWhJbZolQBAp1gaViWZDJ9NLOrVrClLyxCQcaYJDVaHFq2U9nhCXS+VM1KyqcSTQ3kJHKoSGq0NqwTyHhGhhtv1FTJqX90m8j4xnF/g79v5Hz5eL9Z+6TeXz4RnV/hbtvLkfP7NG5DT7/yZstSNpOxKD+qOOfd53Q072gZsRxyHDz8IVtR2JeeyMefHz4QYH7wMq/Tz5JhgDJWRVJnI+HDt7jxgssFhjhxhexVC83B+WXd5aCilG+A+sRMqQ1/01Suszc54UY0aJyi1nN1Smv4tXj6u98otVWVN27dUA70Ix5vA/sSbt1pgD3sQ783MA6bf2G9a/cTss1RkEkl72YbsaPIbUllhr+LPm5FOcOfY03LvpGd3YE+DfCOIsCRLuArAd3Ka/pb4RXaf7WL61+4DRc4qQpRxKS9CMjkYtFZed8KCQEJUxUdk9YNkeAEMqPnvgai6aTRcHeY0i2XVSksk6xZSXcEC6SCC9cMGhzSOjyq71SErSsu5cAu2FKtCUiYCUpuXibxe83VahF079++CWiQVTpa9WAlF68KVJACcAAWrHm6u801oQ0xpRFnlCZMlOlwlk3SSThQgPzgumtHLn2dSJLS5irpSq9dZlAqDpDilINPRKWGXZr4JFNnHg5pB50qguy5yS4/5hNHr68J6rWaLsJy9E3LMkWhJWEy/S7QUFsHUaqc/tDGoBTspmCjJAUQ1KYL5R6ZLQRdUZzHZNTV6b8KwppeZMTJVqFTNYwuU4gZhqB+6Bu2yxieZcuQVTQtko2yVKU4badlVz5wKeAuzEyBMSVSyZZvKDEp2CxXTLGJ22bKWhSJhmFB2SCmYxBo1E5uIjaEXZShKTMBSghAuqoQCEDaG9sYJFMEJR1DTr5GraaCtRfZF/qmvrYRK26TmCWrVkhTMnZJrlQp8YHabc0sqmJmJS22Sg0BofGI2m0kBVK8iWPhFq71RDN9K5hVLUnW9ZTBwkZ0wSC7Q8s4ecjCHSqypUCbxopxhyrSH10bzlGhhtq9xVQFaVtY5nIeIjOqmtJ37XwY8OUaSZJKrKpKQVKIDAB8xlFOvREwywDLW98+rlv8AHv5xtw2/czZaiNqVSW/sjx79/wDu8HCvvHaMezz+zPK0aKmMjYXRI9U0rWgFPO6pjYF697imcVulsPPkhmIFgLEetTy43c/ORxyPdA7JZVC8Lqhhkd6eHHzVzJlFhQ+eZikiuDUPHQYiY8DDSibx54i8deIQFazsq90xFSy+FI7ajsnl8xEVYxz4j5bG0d6DlABQooe9euqCgDslIUGxGI5xNCUaxJVrQl9oCYqoY5Be9oknUMjWhd5lEEKmBLOAWurYerlALSuUCNXrWzcrI4YvHmJ5yZqx0LmTOsxUAn7Q77LGYS9cKnjBLXZUlJCTa72ThW8P6u54oZFpN9Orv3nN1gXdi7UOTxb2ddoK06xU649WSSQGJ9je0I0I0KWiSoYmaA4qUkVcNijeIFOmr/xVNvZBpyuRd21Eu60ybMSkqA2kkVegqgZ5RTaTlSkgGVMUtTpo2RUL3q7io9kXFtl3GJ6ZJABtMwhw2yjG8Lo/DxJuiO2ueptmap8vRCtcOpFRMWQxe6ykqfJ0qCk/ECHJmk53IXgCdWcLwBOG4mLtcgK33lIUiYtV1WydhId6BjcpVoVnqXS7MV1kgkpTQFQvnq5JcxbWiZLUkhU2lKsBUKChVqVAhHSQAR6ObW8kYBWyVJCizZJJPZBx4IZvpDLUEn0jgkYgfIRaTTTzuil6RJUU1mOLw9UDMAYdsXU/DsPhHdhtEJmNaLrLDHGtOUNGT+ZXf+0KaJ/CTyHgIceN2jtM2epEyPzHtunxTEfsx9o/yo/0wUGPQ4AHqD7X/iIlqVe1/wCP7xMRJ4hQsTHniBUN4jwVEbLCR0GB3uMdvRCELSaHs8RESa+eEetStntT+oRBa2bzlHNiX+Wx1HciE5SisAgkBJuUU11xeIah2hXlEpUlSibyVJAbKhxfFPKJG1OUupilLAMkMkkl3IcuXrHplpqAlV6hJyZmYOzZnujzM5XbyNVDVimCWtKkXipLsAl8QxoE7j8Yu7Np6ctQSTdSxL6p60YYcT3Rn7LpEy1hSWvMRVjQ8ItpHSOYpQBKEgvUjgS2I4Qh5kaHtIzBNQEzLQkAkKYhKC6TeGI3iKW02dIUAiaCMybpyJGBpDdtnCdRUwBi+QejUJVhXKELRY0pAImvVmccdxiLItIl9lSaKnpTUHAZEH2uEHteklhiFyy5PqHv65hCQhlZqLMA4rhgwyhhCtoBWzjzwJ5boK6IRtGkFzElJKdoZJLsGNNo8ITmX3ZyBj1eI+sWdoQjNbHdeT9eQhC2slmYu/EZNh2xZGZ3Tsi8CxJZSSacXGXCLW0Gh5Hwiu0raGSRSpTlk9G7zDk9dC24x3YVt6+RNRD+ivw08h4CHHhPRp9GnkPAQ00egpbUZk9xJ49ejjcI80NFkgY88cAjrRCGG0vJaXJugvcqwxwNYjpGU0iQWLlKnYVyNYb0tLJTKb2N7bojpBPopNPVOfLPOEN6jUhTSMu7Z5JGJC+eWJj2kUhNnkmoJvO2OIg+k5TyJIY9UttHEtnnEdLoH2eTTAK+URvUliy0PKZBO8o8RFwQ8Vth/DHNPiPpFi8Jr/K+w2lvHUWUqKVBSQyAgBsgpSnJfF1H4QK1KKJhS6DshTjiVBqK4P2wSRo68q/QulIbad03q0S2bNwxMCtK0y5gQZZqkr6xGCrrMUccY81LNs0kCk6WUlYLPQhqpfDMF8obR0nUZstGrSL4VW8txdAIFVYkmBWbSglrcIDMQ16tSM7vCH0dIr6koEkbT+teZg/VuVgCMjbAtZTeR1XPXBd23mFJkkJAJADqCSCBm5xfhuhy0yzMukymuu7INXA7sIQtaLrFjtKaqVJ9UmmR6sUWgadJ6tYKU5EbsW3bm+MMS9KzJpAYCuV45E4OHwhBc+6oXkK2XJALO7Z1bCDptqVUEtQ5zCePsxZQzaibwvEYHLexwv7xCNoQBdYpq78DTO8d57oJPswIAZmepLu7b2waEbVZ2IZQq+5gzbjxgiFbpOcRS8KqTQc4enBgeR8IqdIzVOioIK05cd8XE7A+6flHbhloKm8iGkLQqXZwpBYgpGedDgYql6cnhKTeFXfZ3Nx4mLLTP92HMRTWkHVS8PW8RG9T2ozZbmMzdOzwpKQRUJfZOeOceTp60Xylw1fVOWGcL2kelRhgnIefO6PSx6ZVRir5+f3guplNDEnpBaCCXTT8p3tvhpOmJ5Hq/wAiv9UVdmVsKrkMuI8/tDCDQVHcPmXg0Az2m1hpYLVlUwo8e0mRckinUz7I9p0dQEt6MPQx3SZITK33N3KFPkaj2kkp1UkEhrpbPdEdKTGkyW9kswxw7o9pVXo5Ir1MuYiGl1kSpO+7w4b4qXJaLqynYHMeBh+K6z9RPvD9KofJ89sKxHyg6XzBrR8tQWo1KVBLYFmBehNKnweCTNJyxOEoy1FZRecolkXXbF3BeK6xy5n2gkmZqtWGAUpr7l6Avg0MqtdnE8IKVGbcfBRVcf2nwfJ485JXbNJErTKvrCkpCRdutQVd32RCa0qE5CGqu8xc0ugE5cYatYvTZZQFBICgoPdckpulr1cD3xyYpCVoSZZvLe6aOGDmruP9oXkEw8vQ6gsKLFgQwxq29LZfGI2k3FJSUnafAhqDiIkmxr1qF3dhIU4vYks1MKMYLarUhCkAyarJCerkCS9Yiuy7IQtUoqZhgc1HOjOBSK+ZKXrUIcbYUQXwutk1XdotrTJJmJUEsACGfF2bClGPfCk60ETEIKQSu8xcEC6HL0iLUogdHsQSoUBHeRn2QGZK27t4Ndd+Ls2O6LBFnZRUUpqAMNzl8OPwgFptpSq6Aki67gnezfOJk0Qztsmm8kAg+kD0wLindFzacFe6YorVO9KnB1TQot/CPBI74u7SaK92NLDLQ56mjBadLWYe8n5xSWk+jlDgfHdjF1p0+gT7w8DFPahsIp6p8Y24bYmdLcwk8+mTTJH1iMr8VVPa+cdtf4w/h3bo5K/FXX2/n58iLWhGRs42FUbDx8+TB0poKfAQCQRcVjl8/PkwygUFPiINC2T02oOHdrgwiOlz+GA/UGcD6RLZf8Az55QLTuKHb8MYkvC5cjU9AumCyZVD1Bm2cR0uhxIrggZ8fjAOkCh6JwD6MeMR04oAyBnq0+MR53Jc0ck7Kfe/pVDpPnthCQaJ94+CocJxjnxHykNo7xf+1JibSiW41RQSpTOygWCb2A5Q4JchU+/fCpoTdxrcd+qBg+cKyLYozFoZIuBNS5dw+DhmiOoaaZoWm8UBJGIYEne71jzsnbXLI0V5LC0TdpBReZ9uh6rFsnxbCPLnSzMQk39YQSgMp6MFEZDEQnY7Yoz1JURcCAQpm2ioghzTACkOKErWoUVjWBJCah2LXqZ4CAWWTDJWlEy8htYAFOpziGLPWtWgdotACkghV6pQS5wFSK0ofjEbRaZmtTdUoy7pfZHWcXatuJgNpnutN4qKmN3ItS9lyimQlap5KkdYBJLjBwxAzrVogu1pMxCCg3lBRSaUCWvVdw7jDGIFCjNSSVau4p6+u6bvHC9B0asq6pKwDVsEkgGpO9oiyt7FHV6PJWFMKJIbGpKSDh+X4wrarwUzJFHx4kYNwg2qOsvMSm6zEk1BxbDAtCs62ArWi4xQEvhUKBIw5HGI8/sQprSr0st2qsYdkXE80PKKKbaHtEsN64PwH0i4nklwN31+kaeH+Hpuc9Tk9p4+gT73yMU9r6qPd+cWnSA+hR73yMVVpZpeez842obY+xnyWbCWgvOGfV37hHrP+IumS93Hz5p5f445jwEcs/4i6vRXz/eCBOSeors+fnzV6WqgrlxhCUNhVMx84s5SDdHIecYPQG1yv6QH0v8ACB4wLpIrbSH/AOWMuce6RTWnFtyfCBdJF+lA/wAsfP6wDCuF6QTWMug/DGXExzTszbkivUR+o8IB0l/ERwlD5x7TqnnyhuQjxMR8lo09i6pPDm1Tg+BhlK8YVsahcNcoYEcmJSVM6KOcmRl2wa4yhLD3At8iCSK0xpE0aNUmcZtKouN2u7x4WqUJwSQdaUONkuUA+1u4PHjZ1a4LANwIKSkq9Ylwpqg0jzry9MjQJWi1kTUIYMoKJNaMzd7nuiWoGsSu/tJCgAwwUz0JrgIIJzLSm51nre3B/Zglo0cStKnAuhQZnd2+nxhfqgmBmWxYmIF4XTevEgDABq5R6fORfQSsX6hDkVdipgMaARyeSlaUuGU7nczEZ5vAJ9kSZiFle0h7ooBUMaZ04xa8MjXgOZ6rya0Yuwzo2XOI6y6v1gSMa4CuPMxz7Q6wAoMxJLZ0artv7o4VgqDrcgHdQHHAcIrgsigqEwklRTdDbXrOXo+67Ap4BKgEB2DktV3arEnAwS8b5xZgzDOr5coEuaDeYFxQ4jJwO4xLsplAmU05AYOZhV2FKQ3Zdfti6lnaPL5mKX/qEb7x7qmLUPtNu+sbOH1ictTayPSBtUj3vlFZaC4QPy/MxY9IF+jl8VHwiun+o/s/Mxrw2r2OB6sIofeBX1hTsERsx2llvVMSUXn4Zjw+kQkGq/dPyiyuT0s7B5j5+fNLaS10UyG6KmX+GW3j+qLmQNlNchnwggSg6QVtBHu+ED6Sr9O35BBdNp+8K5pHwED6QIe0HknwiMhDpOr0oH+WPnE9Ln73L91HiYj0ikk2igJ2RhB9IyCbYkhKiAE4AkfCBejCRf2JWweXjBiqsKSbwAALAs7itGccMRB5i2c7h8o48Y/y0jpobmFlyZZWF3nWAUu+RqQwpuicmYvWLcm4ybmG43vi0BkE1U42mUaORQBnfhErLagpLqVVyKDcSBRjiGPbHnHfM0UHKkvgSQN29xj2GFhIVr9bim5cuknF3fMcIMmahyxJLDfT4DjEpUx3cKOY5MBmd7xSbWhGTE2rXQKPjxbBoBNszzAujhJThkSD/SO+JGeLwBScPy/WOO6+qKjM7uyKzTIcSp1EOGAB7S/Hl3x4Stp3qzZYVOHbEJqrp9UO+e5uHGOS7QBmn48BvireCE0LLqckAGjABwwO7eTEJgSApiSc8aluPBohNtVQxpwECM0uaqrlhXDLhBWbIyoSBrpQPWq/Paz5ND02YUuQHdgz73r8YTXIOvSqrB3fkYYXaQp2INQKcx9Y1aDzRy1FkF04XRK4k+EV1o9XHqjxMX1ssOtShizA4g1flAlaCdtvAAdR+3rCNmL+FHBLVlVMJ1z4V+UDs+K6erF4dBOq9fOLtc/ePJ0CkesrBsAN30guqK5Ksyklp9GX9oeBi/ssvYTT1Rv3RGXoWWA15WPtJ5buMXVnsKLieQ9ZO7lFdyPlE6ZeCqmS5TkkAk5sPpHr6MaOc84rftAOAUe75mJhCzghXej/AFRnSxNbhHaqNPyPmcny/wBYCq1JGULiyzCOqBzX9EmPCxTP8sdqj/SIU6+JfgPtUhlM8KOGELTbekEjE1g1nsKgXKh3fvHpehgKkknPDHugqkpTppS1BjFRk2hdNtNSE0d68eQaDS7YsA7IxzdsAOEOJsA3q74kLEnc/bHH2F4HqRXKmzHego1AMn3q4xJExftfBP7xZiyJ9kR3UjcO6L7C8InUVjKJqp/4m+CUx1MovRqe8T3vFokRMd8X2f8ArE6irFkU7sP5frElWRR3j+X5iLFo6RBdpFdRXCwnj3/SBK0bvPxUYthEVmkX21yV1FJM0Ug/7fWELTo4o2kvQuWzavyjRlMcMuGxppPIFsr7FpaXcAMxI4FQB7iXEODTUnC+knm/hBUShuEEAhboK+rCU7Cq9LyzmVcpaz4JgKrcDgiZ/wDmseIEPmIlMT8PH1J1sQNpJwlzO5I8VCLyyhVxOyeqPZ3e9CEXdll7CfdHhDqVCMQJTbP/2Q=="/>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AutoShape 4" descr="data:image/jpeg;base64,/9j/4AAQSkZJRgABAQAAAQABAAD/2wCEAAkGBhQSERUUExQWFBUWGB4YFxgXFxoYFxgXHRwbGBcXHRYaHCYeGBojHRgWHy8gIycpLCwsFx4xNTAqNSYrLCkBCQoKDgwOGg8PGikkHyQsKiwsLCksLCkpLCksLCwsKSwsLCwsKSksLCwpLCwpLCksLCksLCwsLCwsKSksLCwpLP/AABEIAQ8AugMBIgACEQEDEQH/xAAbAAACAwEBAQAAAAAAAAAAAAADBAIFBgEAB//EAEgQAAECAwQGBgcGAwYGAwAAAAECEQADIQQSMUEFEyJRYXEGMoGRsfAjQlJyocHRFCQzYrLhgpLCFTRTY9LxB0NEc6LiFnST/8QAGgEAAgMBAQAAAAAAAAAAAAAAAgMAAQUEBv/EAC8RAAIBAgUDAgQGAwAAAAAAAAABAgMRBCExMkESE1FhcSIzgZEUI0KhsdHB4fD/2gAMAwEAAhEDEQA/AKjpnPu2ohkmhxB9pWaVBoX0zbdSuWBeHokk3F3a8mL84n05/vqxwb4mFOlg9OkbpSYffIW0hvS2llSihJWqstKiFISsEnMuQe6JW7SWqUkHV1QFVvILnGqaDDOK/pYj7wkbpSB4xHpaPvAG6WkeMS5Vi5tGkShQSQom6FbKwcfyqBJhmzTr6b1QNyksadsUGnZIVbgkhwEpHiY0MqTclJY0AACewZ45xG+Akit/txKSUEF00LEeBgydNSz6xHMfSFtKWYGVMJAwJFIzQmRwrESzOl0kbaXbUKwWk9ogwMYYTImi1qTgSORaC/FNaoHs+DcBUSujdGNl6emD1z2sfEQ3K6VqGISeYI8INYqJTos1aRuJHb9YKkq3g8x9Iz0jpWg4pPYQfFosrPp+UrMjmPo8MWIpvkDtSXBZMdw7D+0ESn3u5/AmF5OkJasJiX5gH4w9LrDLQkV8SOS0D2g/d4xP7OrdBREkyRublTwiu1EncaF1JIxBjgUYZs7l2Jd+eQ3wVSFZhJ5pI+NfCAdFeS+6xMTDEkzzBygZo/lV9WiEySnepPvA+OED2WEqqOC1Qxt7viPrCyZTVSQo8CKfvEPsyvZPdAdDD60ZDpgH0hN94DxhTpaPvihuSkfCGekhvaSmt/iJHxH1gHSVN7SMwfnQPCOk5wHS0PbSn8qR8I50oS9uUPcT8P3gvSJL6SWPzoT+mOacTe0mof5iB+n6xRCOlA+kyNx8EPGonp9EBx3cs4zVoQ+lJp3KP6GjW2tHok8/PhFchcGf03SzTTw+YHzjFCfG16TFrJN7P1pEfPkzRn8I4acbps7JMeTOid+EUzhv7xHtbuUIjgRMamwAKPZE7POB3d8AmTdrh8IHpLTDayCS55GBhSSlSlBKQVE0AFSTyi+svRVSkArUZaiTsqQQacyITUcYK8mMSvoIKtqsXgsnSy04EjkSPCEtK2YyZqkEvdzGBoCPGK+famDDEwcaae0GWWpp5PTyaksFrPMhQ/8AIRpLH0utFxKzLCkqAY3WBfN0mnaI+XSjVo+n6LR9yle4PGDqSlTt0ti4wjLU1OgLXrZk04NLB5Gjt2wOzaUn+rOlrAAqqW3D1VCDdFrMyp+foAa9kUNll/d5nNDd/mkdsJNp3OWSVzQo0zObalSVclFD8r6TBE6bo6rPMA3pKVM/8Sd+6M/OJFnlMTUrdjxFIcnLUJ0tD0KUPQcO2GJgNFqrS1nJ2hMR78tXixHxjn9oWT/FT3wjItyipYIDS7xDcHgf9u/lH83/AKwaYNrGftksq0muhrPAz9oQHSAvaTXxnJ8UxaypRNvetZ5/Vj8IgmXet3OeMjkd8K6xvSVmkZZVpRXGcjxS8QtSCrSquM9HwKBFmiRe0g9KTh8FD6QGWh9JAkCs5+4gmIpE6RFAfSU73leDRpLRY5mse+8upu7jw7Yo7Ih7fOP5lfqYxrZuB5fSKtdu5NEZzT1gXNsy0Ia8q6zlh1gceyMPO6IWsFtU9AaKSaEkb96T3R9NNE4PyiUpIqa+zV/VKqdhKu+MaWJnSdkaHaUldnyCfoicjrypg5oU3e0KR9qVOIJAIYGj57KSc95PdHZ9kTMIKpaFOANoA4OcSOMWsf5iTsep8Sfs84UieuORMfXrP0Yss5SwbMh0KuqYBNWSqhQQ9FCvGMf0l6A2hM9X2azTDJpdugq9UXsyrF8Y6KeKhN9Ly9xcqUoq5TdHJhE+WomgWncc6x9fVYSATgARxGIdwO2Plln0RNlqSlSFpIUAXSQQXBq4pv5Nvj7ba9HEImEsQEqJuq3B6ORujOxrTkmh1F2WZjunmiibDMNTdKVAXTgFAHkNruj59/8AALYhpk6zqTLBBUXTQFsWJIoY+39J7GDY7VRbmUvjkTWp3CK9OjFGyBRZRVJBUzuTccmtDC6OKlSp2XkuUFN5nxu2aMRL2g4Zs3FY3cpDWWT7qYy/SOXsHDFNRhiI11z7tI9xMdsZOcU2BazsanoyK2n/AOuPB4zdmDWedzRGj6OTAftRBBGoAp7ppGek/wB3m+8jy3n661PR+5wSyeZ6f/dpXNfinv8APOHZyfvMr3ZfgIStA+7yea/FI8+RDs4/eZfBMvwGMMAOWdO1aOS/0qhJEug+oh+yis/kv9K4WlmgrlugkUztksq/tYKkltYVOQRmSMmgGj5H3sK3zCetm5LseRFIno2bPVaAlU1ZQSonbegdhVL7s4jozS1oXPTLUt0lRrdlksASKgUw3QlJPRjG3yiGjpf316l5hJ3CpblUR7Rq3tmX4pIoX9bN2yiWj9MTF2gS7ssEqO1qmLC8ynCmqx74jozSgVaAkSZaVkq2gpYwvEliljn3xfT6kcvQR0agG2TVAjrGgy2xvjTzT1uz+kxm7PpeQmapYlKCyahM1Kqv7JIOIEaVfr8x4JgrWTBvewlMYI2nbgCfDKCSLShaQoKBSpyDg7l6PvJMeUsBNS3F2yO+kSsVkMqSEpIKJaCxO5KScQeG6POV7ORqw0B2ecV38CBMXLDE1ShRS+eLcojo/RZQucosdbNUsN6qTgmrYVwh3QVsTOlS5q5aQFgKullMHIZyK4ROx6PKUpSEEqAD3TiWr6z4whvpbQxZ5ndGqAWu6FJZbTMTeWEprQl9koiy0PbJptM1K3EhkGWpSGclIv7RAdlUhPRtolEqAKqzGmEpWwWCEqcsQ4CQMWpFt0Qty5klJnKQiY5dJF0hiQNkqBqGPbC5rXIFuyLay2RF5d2eglSryg4oWAZgqmAyiFmtV+fOs5loUJaUkl6KCw7Xbp5Y5wXRehNXNnzApEzXrvkENdLBLOCXwjnR+2ItSFTUyEoZakGovG6Sl3CRShhyoxlojkc2JdGei65UmZKtIE2+tdb5V6NVAh1MRQswpFgLJImy5ktMuiXlkXGYgYAjgRURzQ2iJkvXGcpZBmKUhpyy0sl0pZ6MKNwhqwolpBXL1gEw3y4UXJADlwSKAbocqXlAuTPjfSnogoSAtd9CtkqdOBzFGzhqZK+7SW9hHgGjRdOVTvsRVNVtFIJCpYSL24ENnviolj7rIGYlo8BF4dtpo6XmWfRmyiXLtYTQas991R8YoLMv7vMf20jjgY0ehyyLX/2z+lUZuUHkTPfSfhG7T2v3M6e47PP3eT/H+pPny8OzFfeZfJHyiutP4ErcL36hjuhyYp7SgcE/LuhothbKfx+S+XVVAJaaDHDhBLIfxuSvA/v5cwOSNkch5wgkRhtFrOtbboDizef3gWiljXDEEhWIyDns60F0Yo3lHEXXxJanzrA9EElblLMkh7z4gUZ+14448HRLkFoSeVTqswdnSxwOBMK6Akfe7+yHBoOAIduL/CHtDpN4kuKEtRsBuwgOhFDWqqSUpILpPPHD1oKD0JLkrNB2QKnF0jZUDvri/wAI1axRXOKLo+XUaNuozgOxi/WKK94+JEMi/hYElmhK1aPTNlqlqLBQZ2BrXIkP2Q1PQUJUq6lQYkhlJdLEkdUjDjHv7OM5JQGFQagkUUDkC2HxhzSqUyZK1zZaShKSpYGJQ20GKEhWLM8edrP4rGlHQrLJLe76BaAQCAhSAwIfBMwNiMqQ7YJCkpDTJ14JS5ICnLMrFBzeJoUlTEImIDZEEilKBRw5QezzmLlcxxheQ4cF2/Dr3wmTuEiFisgTKWuTMvXtZOF4OFKN5ZZrtCaUixsdpXdD6tRNcSOzOK6xlCUJKJyFJA2Spi4fAEKA7Wi/lJSrBSSx9r/2NIXN63JoC0euZZ0zVamVMSpa5tF3VByTdrLYsKYxdyZdHFnSkGuwpIxrkExWWhYs8hSlSJcwJBJYsVOrBihvWGJg6JycPs81J/JMDbvbEddOT6dyOSau8kdnLRZpIVPmTU1CSb8xdVKupDbWZAiNtnLlyGs65l5LBAVKvDEA4oBNHzhHSmrMj7wJxRsPtlW3eSEmiyevdh+1aRWEEITMvUAJlksHD4Ag0eE918BdBhP+KtpnfZrqp0uYCoAAS7isQQRtl8N0BR/d5Q3IR4CHP+JdnlLQCqYSpC3QkpuuWIZiBVq9kISk+hl+4j9IjqoN2s/IyxcaDUGtF4bDbXu7V74RxMqwFJQJwS5BPpUguPer3wroxZ+z2kvW4f6ozyJytWVuSsKCXNWSxJFaN5pWN6nt+pmz1NYro7ImISlE4sl6hl4kH1ccIJM6LjWBYmgMwIUlsOL4xippAQhV1KjMcqJSMiGy4mGAi6sS0ul2qlSkqDs+Ch54wwDM1EvowsaxloVedqnEhq0pEEdFpzDq4e1FFZ7dMN5ps0BLk+lUp2BoEqfd5zYTpaYw9JNPHZ/0xaBdwGiZyfSEBmQSXS2Qp8PjENCTNpbXS0slwGMEsFETTXqndj5aB6LUQJrhmQWLFz8jnHMuPqdT5O6GBBWasEFtpxlvgHR/GaWZkKeoNWT+0T0PNITNpggnAiuY+ET0ROBRNLAbBenP6RccrElnch0aQbxvYvvBpVsOEaA9U+8r9SopOi4F6hBriONc+cXnqjmfE/WJ+hg/qROToszVIVdSrVrCiFPUMQw2T8d0M6UmSUSphnSQZaUkrAul0jHZo8JW2xzZtnmS5LBarrKKrhSynLEB6hxQiLO1ypSpSkTZaii7ti8SCAKvcmORTdHnq2/P/ZorQAucky3SmYKpyDhN5L+sa3b3yicmcHcFVK9Qg/FMElqlrQFoUspKQoOFGhDg7SSYFKn3WIX/ADJSmuJyTHP6DELot2os5VJUJiZaCUkqBvN7qm34AxdpSlXWCFNmzv2sYqtGpRLlIQiYhQlhgq8Ho7PdmDwizsc/WISsKSLyQSLxaoBZ674qduCAfssuTJUZklCwlKlqajgErwKRXmYupcjZSbiw7Gk0g14hQiksFg1KF30pm3jMUXNClSlLukFBehu45Q5YLSFy0LEopCkpWBrGICgCBRgMYtMTJXA2iwauyk2oz1JSm9MOtKwyTevMFPRgaDKGZy70slKpxN0kbKVVZwCLp4QsT6BaZ+sWgiZfGsKnQ6iR13LIYU3QSzTUmUFStaApIUnMsQ6aEE4EYwMn4CUbamL6c6PeSVKnKvJIUdlKajeQARiRHR+DLH5E+AjvTOXekTAtSgSly4YuA/s0rHJL6mW+N1Ph4x34Z3iSeo3ZaWe0+4f6ozIX6BX/AHBzwOR+caWT/drT7qv6ozLtIVn6QYcjujfhp9X/ACZk9x61L9DK5HniPP7wyT95SPd8B5/aE7TWVKzYHniOzzuho/3hPZ4DPz8oNIA7ZZlZ2HVVz8/twACLS1HHcIJZBSbyV4HtP+/Ex6XLoOthv/aCQLD2BXop5YjZAx8N0dsCjq55q1yjl97xCxqOonVT6oFadpidhQRJnGhcAUPwwpCFqvY6HfMhoya0ufjRB3YuchyiOjZvo7QcGTTlVsM8YPY0HUztkh0sz41Pntjmj7OpMmaCC5ycYOWq+LNEVsvYt8k+iSU0ulwTj3Rdo6ifOLfWKnowhILJBABIYl8CxrucRbJ6ieQ/pipfLZS3onN0TPmoBkXryVovXVlGzeBUGvAHZBi8tcmXcUJiJyUkEKO0qhBBqCpqPFO1oun7OJj0qhTNtB6EsTdeLq2qSiWozZs1Eut4zBQA0qooLYtQx5zEP4zvVynm2izos5VIWpV2UdWCgkKup2E1QCoFhnHZNsSR+JLBZqED4XnFYYAlS5Pop6CmXLdKSKkJS6QNoPQAYR1M0kAq1b0NCpnx9ownIYgtjtRSi6Li2vHhUlTYq3w5KUFpSbsnaAU3MOzlDRVaPRqkXQmWXWtTlOJWpS2coJo7RZaMlmbJRMEuWAtIUBdFHD5DnATViC9j0PdQUqRLVVZoRUKUpQFUZAgY5R7RdqQqVLmIQpKVpCki8lJAIcBgsNTIQyjQCwVG4naUVM/qsA1RwMIaPUNUhSEqSggFKQbrBgUhgumWEFe6JqGsiSZRTNMxR273pCp0kqbBeFwgQSxhIlJ1YmBIQLlHZLbIZQJwaPImuklWtxOKwaOSwF45UjuqSEJuiYkJSAlqlgGGIL0aFydyJGN6VSFrkLVMmqvFNXQAxbgBBEj0aB+VPhAulkr0C781QJSxBSkVI4IDVgp6qOSfCNLDbQZhpavu9o90/wBUZxf4Cvf55Hs87o0F/wC6zvdPiaRnCv0Jb28DyPn943oZx+r/AJMuWpG1fhyuXz8+aQ1/1Ceznl5+uMKWg+jlYimXPcPPjDN77wnPDwHZ53NDfQA9ZDSbyV4b/OWTOaV1RhgIXs5pM5HHkOweewktVBy9r9olyMakTQZEwlmvAVBZqd8clISJE6qWJS9GAwod8RkBrOpyar3VbLDGkTs6xqFMX2hVuNY5v6H/ANnLKlOomtcZwKM2MSscspkzXOJGCiQxOD/CJSCTIW5FSMUlhXNzEZFnAkLF5BdTks6cXYh4l9PYt/5GtBMxIDY+OMWSOonkPlFVoVeyosBRWAYZ5dkWYwHIRJfKZS3h5y5yUoMgzPxUBdxJUBLrfJoQ/V4xbaYlSJ0pUubPmIlqa9fTcwIUKqQA1K1inn6Tmykp1KmKpiQrZvC6aKUaUYZvF/pawm0yFyTaUXVhibqXxByUMWbCPO1t53cCNvKJUhS5c6XM1aKJ3sGGC/lEkWUg+opsamvYxpDOkpEyVLd5MyqQ20HvED81KwmWdjLlk768v8OEpjE7hLDLVZ5IQZUpdxJdVQVM6vYpSkWI0ckpH3eSxHEchREZ6VNRYrE82UidqkgLI6yqs7KTXEYmLWQuWpKSJCEhSQWvMaschjAzXJVhddnVJlEqlulCSpRSqpAdRxul2jtjIKEFMtQSUgpAUxCSHAbWUYZCAm4iUvWyythMUplkuh1KZioPslm4Q3IkoCQ0uakMGAmkMMgBrKCCbyCOTElMu8RMZKXVt3iwG1iupocIDbUzPs6jKE0ruHV4HaIdLv2YwJS9XJUqaZxSkKKzffY2tyn6rYRJV4SzqlWhJbZolQBAp1gaViWZDJ9NLOrVrClLyxCQcaYJDVaHFq2U9nhCXS+VM1KyqcSTQ3kJHKoSGq0NqwTyHhGhhtv1FTJqX90m8j4xnF/g79v5Hz5eL9Z+6TeXz4RnV/hbtvLkfP7NG5DT7/yZstSNpOxKD+qOOfd53Q072gZsRxyHDz8IVtR2JeeyMefHz4QYH7wMq/Tz5JhgDJWRVJnI+HDt7jxgssFhjhxhexVC83B+WXd5aCilG+A+sRMqQ1/01Suszc54UY0aJyi1nN1Smv4tXj6u98otVWVN27dUA70Ix5vA/sSbt1pgD3sQ783MA6bf2G9a/cTss1RkEkl72YbsaPIbUllhr+LPm5FOcOfY03LvpGd3YE+DfCOIsCRLuArAd3Ka/pb4RXaf7WL61+4DRc4qQpRxKS9CMjkYtFZed8KCQEJUxUdk9YNkeAEMqPnvgai6aTRcHeY0i2XVSksk6xZSXcEC6SCC9cMGhzSOjyq71SErSsu5cAu2FKtCUiYCUpuXibxe83VahF079++CWiQVTpa9WAlF68KVJACcAAWrHm6u801oQ0xpRFnlCZMlOlwlk3SSThQgPzgumtHLn2dSJLS5irpSq9dZlAqDpDilINPRKWGXZr4JFNnHg5pB50qguy5yS4/5hNHr68J6rWaLsJy9E3LMkWhJWEy/S7QUFsHUaqc/tDGoBTspmCjJAUQ1KYL5R6ZLQRdUZzHZNTV6b8KwppeZMTJVqFTNYwuU4gZhqB+6Bu2yxieZcuQVTQtko2yVKU4badlVz5wKeAuzEyBMSVSyZZvKDEp2CxXTLGJ22bKWhSJhmFB2SCmYxBo1E5uIjaEXZShKTMBSghAuqoQCEDaG9sYJFMEJR1DTr5GraaCtRfZF/qmvrYRK26TmCWrVkhTMnZJrlQp8YHabc0sqmJmJS22Sg0BofGI2m0kBVK8iWPhFq71RDN9K5hVLUnW9ZTBwkZ0wSC7Q8s4ecjCHSqypUCbxopxhyrSH10bzlGhhtq9xVQFaVtY5nIeIjOqmtJ37XwY8OUaSZJKrKpKQVKIDAB8xlFOvREwywDLW98+rlv8AHv5xtw2/czZaiNqVSW/sjx79/wDu8HCvvHaMezz+zPK0aKmMjYXRI9U0rWgFPO6pjYF697imcVulsPPkhmIFgLEetTy43c/ORxyPdA7JZVC8Lqhhkd6eHHzVzJlFhQ+eZikiuDUPHQYiY8DDSibx54i8deIQFazsq90xFSy+FI7ajsnl8xEVYxz4j5bG0d6DlABQooe9euqCgDslIUGxGI5xNCUaxJVrQl9oCYqoY5Be9oknUMjWhd5lEEKmBLOAWurYerlALSuUCNXrWzcrI4YvHmJ5yZqx0LmTOsxUAn7Q77LGYS9cKnjBLXZUlJCTa72ThW8P6u54oZFpN9Orv3nN1gXdi7UOTxb2ddoK06xU649WSSQGJ9je0I0I0KWiSoYmaA4qUkVcNijeIFOmr/xVNvZBpyuRd21Eu60ybMSkqA2kkVegqgZ5RTaTlSkgGVMUtTpo2RUL3q7io9kXFtl3GJ6ZJABtMwhw2yjG8Lo/DxJuiO2ueptmap8vRCtcOpFRMWQxe6ykqfJ0qCk/ECHJmk53IXgCdWcLwBOG4mLtcgK33lIUiYtV1WydhId6BjcpVoVnqXS7MV1kgkpTQFQvnq5JcxbWiZLUkhU2lKsBUKChVqVAhHSQAR6ObW8kYBWyVJCizZJJPZBx4IZvpDLUEn0jgkYgfIRaTTTzuil6RJUU1mOLw9UDMAYdsXU/DsPhHdhtEJmNaLrLDHGtOUNGT+ZXf+0KaJ/CTyHgIceN2jtM2epEyPzHtunxTEfsx9o/yo/0wUGPQ4AHqD7X/iIlqVe1/wCP7xMRJ4hQsTHniBUN4jwVEbLCR0GB3uMdvRCELSaHs8RESa+eEetStntT+oRBa2bzlHNiX+Wx1HciE5SisAgkBJuUU11xeIah2hXlEpUlSibyVJAbKhxfFPKJG1OUupilLAMkMkkl3IcuXrHplpqAlV6hJyZmYOzZnujzM5XbyNVDVimCWtKkXipLsAl8QxoE7j8Yu7Np6ctQSTdSxL6p60YYcT3Rn7LpEy1hSWvMRVjQ8ItpHSOYpQBKEgvUjgS2I4Qh5kaHtIzBNQEzLQkAkKYhKC6TeGI3iKW02dIUAiaCMybpyJGBpDdtnCdRUwBi+QejUJVhXKELRY0pAImvVmccdxiLItIl9lSaKnpTUHAZEH2uEHteklhiFyy5PqHv65hCQhlZqLMA4rhgwyhhCtoBWzjzwJ5boK6IRtGkFzElJKdoZJLsGNNo8ITmX3ZyBj1eI+sWdoQjNbHdeT9eQhC2slmYu/EZNh2xZGZ3Tsi8CxJZSSacXGXCLW0Gh5Hwiu0raGSRSpTlk9G7zDk9dC24x3YVt6+RNRD+ivw08h4CHHhPRp9GnkPAQ00egpbUZk9xJ49ejjcI80NFkgY88cAjrRCGG0vJaXJugvcqwxwNYjpGU0iQWLlKnYVyNYb0tLJTKb2N7bojpBPopNPVOfLPOEN6jUhTSMu7Z5JGJC+eWJj2kUhNnkmoJvO2OIg+k5TyJIY9UttHEtnnEdLoH2eTTAK+URvUliy0PKZBO8o8RFwQ8Vth/DHNPiPpFi8Jr/K+w2lvHUWUqKVBSQyAgBsgpSnJfF1H4QK1KKJhS6DshTjiVBqK4P2wSRo68q/QulIbad03q0S2bNwxMCtK0y5gQZZqkr6xGCrrMUccY81LNs0kCk6WUlYLPQhqpfDMF8obR0nUZstGrSL4VW8txdAIFVYkmBWbSglrcIDMQ16tSM7vCH0dIr6koEkbT+teZg/VuVgCMjbAtZTeR1XPXBd23mFJkkJAJADqCSCBm5xfhuhy0yzMukymuu7INXA7sIQtaLrFjtKaqVJ9UmmR6sUWgadJ6tYKU5EbsW3bm+MMS9KzJpAYCuV45E4OHwhBc+6oXkK2XJALO7Z1bCDptqVUEtQ5zCePsxZQzaibwvEYHLexwv7xCNoQBdYpq78DTO8d57oJPswIAZmepLu7b2waEbVZ2IZQq+5gzbjxgiFbpOcRS8KqTQc4enBgeR8IqdIzVOioIK05cd8XE7A+6flHbhloKm8iGkLQqXZwpBYgpGedDgYql6cnhKTeFXfZ3Nx4mLLTP92HMRTWkHVS8PW8RG9T2ozZbmMzdOzwpKQRUJfZOeOceTp60Xylw1fVOWGcL2kelRhgnIefO6PSx6ZVRir5+f3guplNDEnpBaCCXTT8p3tvhpOmJ5Hq/wAiv9UVdmVsKrkMuI8/tDCDQVHcPmXg0Az2m1hpYLVlUwo8e0mRckinUz7I9p0dQEt6MPQx3SZITK33N3KFPkaj2kkp1UkEhrpbPdEdKTGkyW9kswxw7o9pVXo5Ir1MuYiGl1kSpO+7w4b4qXJaLqynYHMeBh+K6z9RPvD9KofJ89sKxHyg6XzBrR8tQWo1KVBLYFmBehNKnweCTNJyxOEoy1FZRecolkXXbF3BeK6xy5n2gkmZqtWGAUpr7l6Avg0MqtdnE8IKVGbcfBRVcf2nwfJ485JXbNJErTKvrCkpCRdutQVd32RCa0qE5CGqu8xc0ugE5cYatYvTZZQFBICgoPdckpulr1cD3xyYpCVoSZZvLe6aOGDmruP9oXkEw8vQ6gsKLFgQwxq29LZfGI2k3FJSUnafAhqDiIkmxr1qF3dhIU4vYks1MKMYLarUhCkAyarJCerkCS9Yiuy7IQtUoqZhgc1HOjOBSK+ZKXrUIcbYUQXwutk1XdotrTJJmJUEsACGfF2bClGPfCk60ETEIKQSu8xcEC6HL0iLUogdHsQSoUBHeRn2QGZK27t4Ndd+Ls2O6LBFnZRUUpqAMNzl8OPwgFptpSq6Aki67gnezfOJk0Qztsmm8kAg+kD0wLindFzacFe6YorVO9KnB1TQot/CPBI74u7SaK92NLDLQ56mjBadLWYe8n5xSWk+jlDgfHdjF1p0+gT7w8DFPahsIp6p8Y24bYmdLcwk8+mTTJH1iMr8VVPa+cdtf4w/h3bo5K/FXX2/n58iLWhGRs42FUbDx8+TB0poKfAQCQRcVjl8/PkwygUFPiINC2T02oOHdrgwiOlz+GA/UGcD6RLZf8Az55QLTuKHb8MYkvC5cjU9AumCyZVD1Bm2cR0uhxIrggZ8fjAOkCh6JwD6MeMR04oAyBnq0+MR53Jc0ck7Kfe/pVDpPnthCQaJ94+CocJxjnxHykNo7xf+1JibSiW41RQSpTOygWCb2A5Q4JchU+/fCpoTdxrcd+qBg+cKyLYozFoZIuBNS5dw+DhmiOoaaZoWm8UBJGIYEne71jzsnbXLI0V5LC0TdpBReZ9uh6rFsnxbCPLnSzMQk39YQSgMp6MFEZDEQnY7Yoz1JURcCAQpm2ioghzTACkOKErWoUVjWBJCah2LXqZ4CAWWTDJWlEy8htYAFOpziGLPWtWgdotACkghV6pQS5wFSK0ofjEbRaZmtTdUoy7pfZHWcXatuJgNpnutN4qKmN3ItS9lyimQlap5KkdYBJLjBwxAzrVogu1pMxCCg3lBRSaUCWvVdw7jDGIFCjNSSVau4p6+u6bvHC9B0asq6pKwDVsEkgGpO9oiyt7FHV6PJWFMKJIbGpKSDh+X4wrarwUzJFHx4kYNwg2qOsvMSm6zEk1BxbDAtCs62ArWi4xQEvhUKBIw5HGI8/sQprSr0st2qsYdkXE80PKKKbaHtEsN64PwH0i4nklwN31+kaeH+Hpuc9Tk9p4+gT73yMU9r6qPd+cWnSA+hR73yMVVpZpeez842obY+xnyWbCWgvOGfV37hHrP+IumS93Hz5p5f445jwEcs/4i6vRXz/eCBOSeors+fnzV6WqgrlxhCUNhVMx84s5SDdHIecYPQG1yv6QH0v8ACB4wLpIrbSH/AOWMuce6RTWnFtyfCBdJF+lA/wAsfP6wDCuF6QTWMug/DGXExzTszbkivUR+o8IB0l/ERwlD5x7TqnnyhuQjxMR8lo09i6pPDm1Tg+BhlK8YVsahcNcoYEcmJSVM6KOcmRl2wa4yhLD3At8iCSK0xpE0aNUmcZtKouN2u7x4WqUJwSQdaUONkuUA+1u4PHjZ1a4LANwIKSkq9Ylwpqg0jzry9MjQJWi1kTUIYMoKJNaMzd7nuiWoGsSu/tJCgAwwUz0JrgIIJzLSm51nre3B/Zglo0cStKnAuhQZnd2+nxhfqgmBmWxYmIF4XTevEgDABq5R6fORfQSsX6hDkVdipgMaARyeSlaUuGU7nczEZ5vAJ9kSZiFle0h7ooBUMaZ04xa8MjXgOZ6rya0Yuwzo2XOI6y6v1gSMa4CuPMxz7Q6wAoMxJLZ0artv7o4VgqDrcgHdQHHAcIrgsigqEwklRTdDbXrOXo+67Ap4BKgEB2DktV3arEnAwS8b5xZgzDOr5coEuaDeYFxQ4jJwO4xLsplAmU05AYOZhV2FKQ3Zdfti6lnaPL5mKX/qEb7x7qmLUPtNu+sbOH1ictTayPSBtUj3vlFZaC4QPy/MxY9IF+jl8VHwiun+o/s/Mxrw2r2OB6sIofeBX1hTsERsx2llvVMSUXn4Zjw+kQkGq/dPyiyuT0s7B5j5+fNLaS10UyG6KmX+GW3j+qLmQNlNchnwggSg6QVtBHu+ED6Sr9O35BBdNp+8K5pHwED6QIe0HknwiMhDpOr0oH+WPnE9Ln73L91HiYj0ikk2igJ2RhB9IyCbYkhKiAE4AkfCBejCRf2JWweXjBiqsKSbwAALAs7itGccMRB5i2c7h8o48Y/y0jpobmFlyZZWF3nWAUu+RqQwpuicmYvWLcm4ybmG43vi0BkE1U42mUaORQBnfhErLagpLqVVyKDcSBRjiGPbHnHfM0UHKkvgSQN29xj2GFhIVr9bim5cuknF3fMcIMmahyxJLDfT4DjEpUx3cKOY5MBmd7xSbWhGTE2rXQKPjxbBoBNszzAujhJThkSD/SO+JGeLwBScPy/WOO6+qKjM7uyKzTIcSp1EOGAB7S/Hl3x4Stp3qzZYVOHbEJqrp9UO+e5uHGOS7QBmn48BvireCE0LLqckAGjABwwO7eTEJgSApiSc8aluPBohNtVQxpwECM0uaqrlhXDLhBWbIyoSBrpQPWq/Paz5ND02YUuQHdgz73r8YTXIOvSqrB3fkYYXaQp2INQKcx9Y1aDzRy1FkF04XRK4k+EV1o9XHqjxMX1ssOtShizA4g1flAlaCdtvAAdR+3rCNmL+FHBLVlVMJ1z4V+UDs+K6erF4dBOq9fOLtc/ePJ0CkesrBsAN30guqK5Ksyklp9GX9oeBi/ssvYTT1Rv3RGXoWWA15WPtJ5buMXVnsKLieQ9ZO7lFdyPlE6ZeCqmS5TkkAk5sPpHr6MaOc84rftAOAUe75mJhCzghXej/AFRnSxNbhHaqNPyPmcny/wBYCq1JGULiyzCOqBzX9EmPCxTP8sdqj/SIU6+JfgPtUhlM8KOGELTbekEjE1g1nsKgXKh3fvHpehgKkknPDHugqkpTppS1BjFRk2hdNtNSE0d68eQaDS7YsA7IxzdsAOEOJsA3q74kLEnc/bHH2F4HqRXKmzHego1AMn3q4xJExftfBP7xZiyJ9kR3UjcO6L7C8InUVjKJqp/4m+CUx1MovRqe8T3vFokRMd8X2f8ArE6irFkU7sP5frElWRR3j+X5iLFo6RBdpFdRXCwnj3/SBK0bvPxUYthEVmkX21yV1FJM0Ug/7fWELTo4o2kvQuWzavyjRlMcMuGxppPIFsr7FpaXcAMxI4FQB7iXEODTUnC+knm/hBUShuEEAhboK+rCU7Cq9LyzmVcpaz4JgKrcDgiZ/wDmseIEPmIlMT8PH1J1sQNpJwlzO5I8VCLyyhVxOyeqPZ3e9CEXdll7CfdHhDqVCMQJTbP/2Q=="/>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6" descr="data:image/jpeg;base64,/9j/4AAQSkZJRgABAQAAAQABAAD/2wCEAAkGBhQSERUUExQWFBUWGB4YFxgXFxoYFxgXHRwbGBcXHRYaHCYeGBojHRgWHy8gIycpLCwsFx4xNTAqNSYrLCkBCQoKDgwOGg8PGikkHyQsKiwsLCksLCkpLCksLCwsKSwsLCwsKSksLCwpLCwpLCksLCksLCwsLCwsKSksLCwpLP/AABEIAQ8AugMBIgACEQEDEQH/xAAbAAACAwEBAQAAAAAAAAAAAAADBAIFBgEAB//EAEgQAAECAwQGBgcGAwYGAwAAAAECEQADIQQSMUEFEyJRYXEGMoGRsfAjQlJyocHRFCQzYrLhgpLCFTRTY9LxB0NEc6LiFnST/8QAGgEAAgMBAQAAAAAAAAAAAAAAAgMAAQUEBv/EAC8RAAIBAgUDAgQGAwAAAAAAAAABAgMRBCExMkESE1FhcSIzgZEUI0KhsdHB4fD/2gAMAwEAAhEDEQA/AKjpnPu2ohkmhxB9pWaVBoX0zbdSuWBeHokk3F3a8mL84n05/vqxwb4mFOlg9OkbpSYffIW0hvS2llSihJWqstKiFISsEnMuQe6JW7SWqUkHV1QFVvILnGqaDDOK/pYj7wkbpSB4xHpaPvAG6WkeMS5Vi5tGkShQSQom6FbKwcfyqBJhmzTr6b1QNyksadsUGnZIVbgkhwEpHiY0MqTclJY0AACewZ45xG+Akit/txKSUEF00LEeBgydNSz6xHMfSFtKWYGVMJAwJFIzQmRwrESzOl0kbaXbUKwWk9ogwMYYTImi1qTgSORaC/FNaoHs+DcBUSujdGNl6emD1z2sfEQ3K6VqGISeYI8INYqJTos1aRuJHb9YKkq3g8x9Iz0jpWg4pPYQfFosrPp+UrMjmPo8MWIpvkDtSXBZMdw7D+0ESn3u5/AmF5OkJasJiX5gH4w9LrDLQkV8SOS0D2g/d4xP7OrdBREkyRublTwiu1EncaF1JIxBjgUYZs7l2Jd+eQ3wVSFZhJ5pI+NfCAdFeS+6xMTDEkzzBygZo/lV9WiEySnepPvA+OED2WEqqOC1Qxt7viPrCyZTVSQo8CKfvEPsyvZPdAdDD60ZDpgH0hN94DxhTpaPvihuSkfCGekhvaSmt/iJHxH1gHSVN7SMwfnQPCOk5wHS0PbSn8qR8I50oS9uUPcT8P3gvSJL6SWPzoT+mOacTe0mof5iB+n6xRCOlA+kyNx8EPGonp9EBx3cs4zVoQ+lJp3KP6GjW2tHok8/PhFchcGf03SzTTw+YHzjFCfG16TFrJN7P1pEfPkzRn8I4acbps7JMeTOid+EUzhv7xHtbuUIjgRMamwAKPZE7POB3d8AmTdrh8IHpLTDayCS55GBhSSlSlBKQVE0AFSTyi+svRVSkArUZaiTsqQQacyITUcYK8mMSvoIKtqsXgsnSy04EjkSPCEtK2YyZqkEvdzGBoCPGK+famDDEwcaae0GWWpp5PTyaksFrPMhQ/8AIRpLH0utFxKzLCkqAY3WBfN0mnaI+XSjVo+n6LR9yle4PGDqSlTt0ti4wjLU1OgLXrZk04NLB5Gjt2wOzaUn+rOlrAAqqW3D1VCDdFrMyp+foAa9kUNll/d5nNDd/mkdsJNp3OWSVzQo0zObalSVclFD8r6TBE6bo6rPMA3pKVM/8Sd+6M/OJFnlMTUrdjxFIcnLUJ0tD0KUPQcO2GJgNFqrS1nJ2hMR78tXixHxjn9oWT/FT3wjItyipYIDS7xDcHgf9u/lH83/AKwaYNrGftksq0muhrPAz9oQHSAvaTXxnJ8UxaypRNvetZ5/Vj8IgmXet3OeMjkd8K6xvSVmkZZVpRXGcjxS8QtSCrSquM9HwKBFmiRe0g9KTh8FD6QGWh9JAkCs5+4gmIpE6RFAfSU73leDRpLRY5mse+8upu7jw7Yo7Ih7fOP5lfqYxrZuB5fSKtdu5NEZzT1gXNsy0Ia8q6zlh1gceyMPO6IWsFtU9AaKSaEkb96T3R9NNE4PyiUpIqa+zV/VKqdhKu+MaWJnSdkaHaUldnyCfoicjrypg5oU3e0KR9qVOIJAIYGj57KSc95PdHZ9kTMIKpaFOANoA4OcSOMWsf5iTsep8Sfs84UieuORMfXrP0Yss5SwbMh0KuqYBNWSqhQQ9FCvGMf0l6A2hM9X2azTDJpdugq9UXsyrF8Y6KeKhN9Ly9xcqUoq5TdHJhE+WomgWncc6x9fVYSATgARxGIdwO2Plln0RNlqSlSFpIUAXSQQXBq4pv5Nvj7ba9HEImEsQEqJuq3B6ORujOxrTkmh1F2WZjunmiibDMNTdKVAXTgFAHkNruj59/8AALYhpk6zqTLBBUXTQFsWJIoY+39J7GDY7VRbmUvjkTWp3CK9OjFGyBRZRVJBUzuTccmtDC6OKlSp2XkuUFN5nxu2aMRL2g4Zs3FY3cpDWWT7qYy/SOXsHDFNRhiI11z7tI9xMdsZOcU2BazsanoyK2n/AOuPB4zdmDWedzRGj6OTAftRBBGoAp7ppGek/wB3m+8jy3n661PR+5wSyeZ6f/dpXNfinv8APOHZyfvMr3ZfgIStA+7yea/FI8+RDs4/eZfBMvwGMMAOWdO1aOS/0qhJEug+oh+yis/kv9K4WlmgrlugkUztksq/tYKkltYVOQRmSMmgGj5H3sK3zCetm5LseRFIno2bPVaAlU1ZQSonbegdhVL7s4jozS1oXPTLUt0lRrdlksASKgUw3QlJPRjG3yiGjpf316l5hJ3CpblUR7Rq3tmX4pIoX9bN2yiWj9MTF2gS7ssEqO1qmLC8ynCmqx74jozSgVaAkSZaVkq2gpYwvEliljn3xfT6kcvQR0agG2TVAjrGgy2xvjTzT1uz+kxm7PpeQmapYlKCyahM1Kqv7JIOIEaVfr8x4JgrWTBvewlMYI2nbgCfDKCSLShaQoKBSpyDg7l6PvJMeUsBNS3F2yO+kSsVkMqSEpIKJaCxO5KScQeG6POV7ORqw0B2ecV38CBMXLDE1ShRS+eLcojo/RZQucosdbNUsN6qTgmrYVwh3QVsTOlS5q5aQFgKullMHIZyK4ROx6PKUpSEEqAD3TiWr6z4whvpbQxZ5ndGqAWu6FJZbTMTeWEprQl9koiy0PbJptM1K3EhkGWpSGclIv7RAdlUhPRtolEqAKqzGmEpWwWCEqcsQ4CQMWpFt0Qty5klJnKQiY5dJF0hiQNkqBqGPbC5rXIFuyLay2RF5d2eglSryg4oWAZgqmAyiFmtV+fOs5loUJaUkl6KCw7Xbp5Y5wXRehNXNnzApEzXrvkENdLBLOCXwjnR+2ItSFTUyEoZakGovG6Sl3CRShhyoxlojkc2JdGei65UmZKtIE2+tdb5V6NVAh1MRQswpFgLJImy5ktMuiXlkXGYgYAjgRURzQ2iJkvXGcpZBmKUhpyy0sl0pZ6MKNwhqwolpBXL1gEw3y4UXJADlwSKAbocqXlAuTPjfSnogoSAtd9CtkqdOBzFGzhqZK+7SW9hHgGjRdOVTvsRVNVtFIJCpYSL24ENnviolj7rIGYlo8BF4dtpo6XmWfRmyiXLtYTQas991R8YoLMv7vMf20jjgY0ehyyLX/2z+lUZuUHkTPfSfhG7T2v3M6e47PP3eT/H+pPny8OzFfeZfJHyiutP4ErcL36hjuhyYp7SgcE/LuhothbKfx+S+XVVAJaaDHDhBLIfxuSvA/v5cwOSNkch5wgkRhtFrOtbboDizef3gWiljXDEEhWIyDns60F0Yo3lHEXXxJanzrA9EElblLMkh7z4gUZ+14448HRLkFoSeVTqswdnSxwOBMK6Akfe7+yHBoOAIduL/CHtDpN4kuKEtRsBuwgOhFDWqqSUpILpPPHD1oKD0JLkrNB2QKnF0jZUDvri/wAI1axRXOKLo+XUaNuozgOxi/WKK94+JEMi/hYElmhK1aPTNlqlqLBQZ2BrXIkP2Q1PQUJUq6lQYkhlJdLEkdUjDjHv7OM5JQGFQagkUUDkC2HxhzSqUyZK1zZaShKSpYGJQ20GKEhWLM8edrP4rGlHQrLJLe76BaAQCAhSAwIfBMwNiMqQ7YJCkpDTJ14JS5ICnLMrFBzeJoUlTEImIDZEEilKBRw5QezzmLlcxxheQ4cF2/Dr3wmTuEiFisgTKWuTMvXtZOF4OFKN5ZZrtCaUixsdpXdD6tRNcSOzOK6xlCUJKJyFJA2Spi4fAEKA7Wi/lJSrBSSx9r/2NIXN63JoC0euZZ0zVamVMSpa5tF3VByTdrLYsKYxdyZdHFnSkGuwpIxrkExWWhYs8hSlSJcwJBJYsVOrBihvWGJg6JycPs81J/JMDbvbEddOT6dyOSau8kdnLRZpIVPmTU1CSb8xdVKupDbWZAiNtnLlyGs65l5LBAVKvDEA4oBNHzhHSmrMj7wJxRsPtlW3eSEmiyevdh+1aRWEEITMvUAJlksHD4Ag0eE918BdBhP+KtpnfZrqp0uYCoAAS7isQQRtl8N0BR/d5Q3IR4CHP+JdnlLQCqYSpC3QkpuuWIZiBVq9kISk+hl+4j9IjqoN2s/IyxcaDUGtF4bDbXu7V74RxMqwFJQJwS5BPpUguPer3wroxZ+z2kvW4f6ozyJytWVuSsKCXNWSxJFaN5pWN6nt+pmz1NYro7ImISlE4sl6hl4kH1ccIJM6LjWBYmgMwIUlsOL4xippAQhV1KjMcqJSMiGy4mGAi6sS0ul2qlSkqDs+Ch54wwDM1EvowsaxloVedqnEhq0pEEdFpzDq4e1FFZ7dMN5ps0BLk+lUp2BoEqfd5zYTpaYw9JNPHZ/0xaBdwGiZyfSEBmQSXS2Qp8PjENCTNpbXS0slwGMEsFETTXqndj5aB6LUQJrhmQWLFz8jnHMuPqdT5O6GBBWasEFtpxlvgHR/GaWZkKeoNWT+0T0PNITNpggnAiuY+ET0ROBRNLAbBenP6RccrElnch0aQbxvYvvBpVsOEaA9U+8r9SopOi4F6hBriONc+cXnqjmfE/WJ+hg/qROToszVIVdSrVrCiFPUMQw2T8d0M6UmSUSphnSQZaUkrAul0jHZo8JW2xzZtnmS5LBarrKKrhSynLEB6hxQiLO1ypSpSkTZaii7ti8SCAKvcmORTdHnq2/P/ZorQAucky3SmYKpyDhN5L+sa3b3yicmcHcFVK9Qg/FMElqlrQFoUspKQoOFGhDg7SSYFKn3WIX/ADJSmuJyTHP6DELot2os5VJUJiZaCUkqBvN7qm34AxdpSlXWCFNmzv2sYqtGpRLlIQiYhQlhgq8Ho7PdmDwizsc/WISsKSLyQSLxaoBZ674qduCAfssuTJUZklCwlKlqajgErwKRXmYupcjZSbiw7Gk0g14hQiksFg1KF30pm3jMUXNClSlLukFBehu45Q5YLSFy0LEopCkpWBrGICgCBRgMYtMTJXA2iwauyk2oz1JSm9MOtKwyTevMFPRgaDKGZy70slKpxN0kbKVVZwCLp4QsT6BaZ+sWgiZfGsKnQ6iR13LIYU3QSzTUmUFStaApIUnMsQ6aEE4EYwMn4CUbamL6c6PeSVKnKvJIUdlKajeQARiRHR+DLH5E+AjvTOXekTAtSgSly4YuA/s0rHJL6mW+N1Ph4x34Z3iSeo3ZaWe0+4f6ozIX6BX/AHBzwOR+caWT/drT7qv6ozLtIVn6QYcjujfhp9X/ACZk9x61L9DK5HniPP7wyT95SPd8B5/aE7TWVKzYHniOzzuho/3hPZ4DPz8oNIA7ZZlZ2HVVz8/twACLS1HHcIJZBSbyV4HtP+/Ex6XLoOthv/aCQLD2BXop5YjZAx8N0dsCjq55q1yjl97xCxqOonVT6oFadpidhQRJnGhcAUPwwpCFqvY6HfMhoya0ufjRB3YuchyiOjZvo7QcGTTlVsM8YPY0HUztkh0sz41Pntjmj7OpMmaCC5ycYOWq+LNEVsvYt8k+iSU0ulwTj3Rdo6ifOLfWKnowhILJBABIYl8CxrucRbJ6ieQ/pipfLZS3onN0TPmoBkXryVovXVlGzeBUGvAHZBi8tcmXcUJiJyUkEKO0qhBBqCpqPFO1oun7OJj0qhTNtB6EsTdeLq2qSiWozZs1Eut4zBQA0qooLYtQx5zEP4zvVynm2izos5VIWpV2UdWCgkKup2E1QCoFhnHZNsSR+JLBZqED4XnFYYAlS5Pop6CmXLdKSKkJS6QNoPQAYR1M0kAq1b0NCpnx9ownIYgtjtRSi6Li2vHhUlTYq3w5KUFpSbsnaAU3MOzlDRVaPRqkXQmWXWtTlOJWpS2coJo7RZaMlmbJRMEuWAtIUBdFHD5DnATViC9j0PdQUqRLVVZoRUKUpQFUZAgY5R7RdqQqVLmIQpKVpCki8lJAIcBgsNTIQyjQCwVG4naUVM/qsA1RwMIaPUNUhSEqSggFKQbrBgUhgumWEFe6JqGsiSZRTNMxR273pCp0kqbBeFwgQSxhIlJ1YmBIQLlHZLbIZQJwaPImuklWtxOKwaOSwF45UjuqSEJuiYkJSAlqlgGGIL0aFydyJGN6VSFrkLVMmqvFNXQAxbgBBEj0aB+VPhAulkr0C781QJSxBSkVI4IDVgp6qOSfCNLDbQZhpavu9o90/wBUZxf4Cvf55Hs87o0F/wC6zvdPiaRnCv0Jb28DyPn943oZx+r/AJMuWpG1fhyuXz8+aQ1/1Ceznl5+uMKWg+jlYimXPcPPjDN77wnPDwHZ53NDfQA9ZDSbyV4b/OWTOaV1RhgIXs5pM5HHkOweewktVBy9r9olyMakTQZEwlmvAVBZqd8clISJE6qWJS9GAwod8RkBrOpyar3VbLDGkTs6xqFMX2hVuNY5v6H/ANnLKlOomtcZwKM2MSscspkzXOJGCiQxOD/CJSCTIW5FSMUlhXNzEZFnAkLF5BdTks6cXYh4l9PYt/5GtBMxIDY+OMWSOonkPlFVoVeyosBRWAYZ5dkWYwHIRJfKZS3h5y5yUoMgzPxUBdxJUBLrfJoQ/V4xbaYlSJ0pUubPmIlqa9fTcwIUKqQA1K1inn6Tmykp1KmKpiQrZvC6aKUaUYZvF/pawm0yFyTaUXVhibqXxByUMWbCPO1t53cCNvKJUhS5c6XM1aKJ3sGGC/lEkWUg+opsamvYxpDOkpEyVLd5MyqQ20HvED81KwmWdjLlk768v8OEpjE7hLDLVZ5IQZUpdxJdVQVM6vYpSkWI0ckpH3eSxHEchREZ6VNRYrE82UidqkgLI6yqs7KTXEYmLWQuWpKSJCEhSQWvMaschjAzXJVhddnVJlEqlulCSpRSqpAdRxul2jtjIKEFMtQSUgpAUxCSHAbWUYZCAm4iUvWyythMUplkuh1KZioPslm4Q3IkoCQ0uakMGAmkMMgBrKCCbyCOTElMu8RMZKXVt3iwG1iupocIDbUzPs6jKE0ruHV4HaIdLv2YwJS9XJUqaZxSkKKzffY2tyn6rYRJV4SzqlWhJbZolQBAp1gaViWZDJ9NLOrVrClLyxCQcaYJDVaHFq2U9nhCXS+VM1KyqcSTQ3kJHKoSGq0NqwTyHhGhhtv1FTJqX90m8j4xnF/g79v5Hz5eL9Z+6TeXz4RnV/hbtvLkfP7NG5DT7/yZstSNpOxKD+qOOfd53Q072gZsRxyHDz8IVtR2JeeyMefHz4QYH7wMq/Tz5JhgDJWRVJnI+HDt7jxgssFhjhxhexVC83B+WXd5aCilG+A+sRMqQ1/01Suszc54UY0aJyi1nN1Smv4tXj6u98otVWVN27dUA70Ix5vA/sSbt1pgD3sQ783MA6bf2G9a/cTss1RkEkl72YbsaPIbUllhr+LPm5FOcOfY03LvpGd3YE+DfCOIsCRLuArAd3Ka/pb4RXaf7WL61+4DRc4qQpRxKS9CMjkYtFZed8KCQEJUxUdk9YNkeAEMqPnvgai6aTRcHeY0i2XVSksk6xZSXcEC6SCC9cMGhzSOjyq71SErSsu5cAu2FKtCUiYCUpuXibxe83VahF079++CWiQVTpa9WAlF68KVJACcAAWrHm6u801oQ0xpRFnlCZMlOlwlk3SSThQgPzgumtHLn2dSJLS5irpSq9dZlAqDpDilINPRKWGXZr4JFNnHg5pB50qguy5yS4/5hNHr68J6rWaLsJy9E3LMkWhJWEy/S7QUFsHUaqc/tDGoBTspmCjJAUQ1KYL5R6ZLQRdUZzHZNTV6b8KwppeZMTJVqFTNYwuU4gZhqB+6Bu2yxieZcuQVTQtko2yVKU4badlVz5wKeAuzEyBMSVSyZZvKDEp2CxXTLGJ22bKWhSJhmFB2SCmYxBo1E5uIjaEXZShKTMBSghAuqoQCEDaG9sYJFMEJR1DTr5GraaCtRfZF/qmvrYRK26TmCWrVkhTMnZJrlQp8YHabc0sqmJmJS22Sg0BofGI2m0kBVK8iWPhFq71RDN9K5hVLUnW9ZTBwkZ0wSC7Q8s4ecjCHSqypUCbxopxhyrSH10bzlGhhtq9xVQFaVtY5nIeIjOqmtJ37XwY8OUaSZJKrKpKQVKIDAB8xlFOvREwywDLW98+rlv8AHv5xtw2/czZaiNqVSW/sjx79/wDu8HCvvHaMezz+zPK0aKmMjYXRI9U0rWgFPO6pjYF697imcVulsPPkhmIFgLEetTy43c/ORxyPdA7JZVC8Lqhhkd6eHHzVzJlFhQ+eZikiuDUPHQYiY8DDSibx54i8deIQFazsq90xFSy+FI7ajsnl8xEVYxz4j5bG0d6DlABQooe9euqCgDslIUGxGI5xNCUaxJVrQl9oCYqoY5Be9oknUMjWhd5lEEKmBLOAWurYerlALSuUCNXrWzcrI4YvHmJ5yZqx0LmTOsxUAn7Q77LGYS9cKnjBLXZUlJCTa72ThW8P6u54oZFpN9Orv3nN1gXdi7UOTxb2ddoK06xU649WSSQGJ9je0I0I0KWiSoYmaA4qUkVcNijeIFOmr/xVNvZBpyuRd21Eu60ybMSkqA2kkVegqgZ5RTaTlSkgGVMUtTpo2RUL3q7io9kXFtl3GJ6ZJABtMwhw2yjG8Lo/DxJuiO2ueptmap8vRCtcOpFRMWQxe6ykqfJ0qCk/ECHJmk53IXgCdWcLwBOG4mLtcgK33lIUiYtV1WydhId6BjcpVoVnqXS7MV1kgkpTQFQvnq5JcxbWiZLUkhU2lKsBUKChVqVAhHSQAR6ObW8kYBWyVJCizZJJPZBx4IZvpDLUEn0jgkYgfIRaTTTzuil6RJUU1mOLw9UDMAYdsXU/DsPhHdhtEJmNaLrLDHGtOUNGT+ZXf+0KaJ/CTyHgIceN2jtM2epEyPzHtunxTEfsx9o/yo/0wUGPQ4AHqD7X/iIlqVe1/wCP7xMRJ4hQsTHniBUN4jwVEbLCR0GB3uMdvRCELSaHs8RESa+eEetStntT+oRBa2bzlHNiX+Wx1HciE5SisAgkBJuUU11xeIah2hXlEpUlSibyVJAbKhxfFPKJG1OUupilLAMkMkkl3IcuXrHplpqAlV6hJyZmYOzZnujzM5XbyNVDVimCWtKkXipLsAl8QxoE7j8Yu7Np6ctQSTdSxL6p60YYcT3Rn7LpEy1hSWvMRVjQ8ItpHSOYpQBKEgvUjgS2I4Qh5kaHtIzBNQEzLQkAkKYhKC6TeGI3iKW02dIUAiaCMybpyJGBpDdtnCdRUwBi+QejUJVhXKELRY0pAImvVmccdxiLItIl9lSaKnpTUHAZEH2uEHteklhiFyy5PqHv65hCQhlZqLMA4rhgwyhhCtoBWzjzwJ5boK6IRtGkFzElJKdoZJLsGNNo8ITmX3ZyBj1eI+sWdoQjNbHdeT9eQhC2slmYu/EZNh2xZGZ3Tsi8CxJZSSacXGXCLW0Gh5Hwiu0raGSRSpTlk9G7zDk9dC24x3YVt6+RNRD+ivw08h4CHHhPRp9GnkPAQ00egpbUZk9xJ49ejjcI80NFkgY88cAjrRCGG0vJaXJugvcqwxwNYjpGU0iQWLlKnYVyNYb0tLJTKb2N7bojpBPopNPVOfLPOEN6jUhTSMu7Z5JGJC+eWJj2kUhNnkmoJvO2OIg+k5TyJIY9UttHEtnnEdLoH2eTTAK+URvUliy0PKZBO8o8RFwQ8Vth/DHNPiPpFi8Jr/K+w2lvHUWUqKVBSQyAgBsgpSnJfF1H4QK1KKJhS6DshTjiVBqK4P2wSRo68q/QulIbad03q0S2bNwxMCtK0y5gQZZqkr6xGCrrMUccY81LNs0kCk6WUlYLPQhqpfDMF8obR0nUZstGrSL4VW8txdAIFVYkmBWbSglrcIDMQ16tSM7vCH0dIr6koEkbT+teZg/VuVgCMjbAtZTeR1XPXBd23mFJkkJAJADqCSCBm5xfhuhy0yzMukymuu7INXA7sIQtaLrFjtKaqVJ9UmmR6sUWgadJ6tYKU5EbsW3bm+MMS9KzJpAYCuV45E4OHwhBc+6oXkK2XJALO7Z1bCDptqVUEtQ5zCePsxZQzaibwvEYHLexwv7xCNoQBdYpq78DTO8d57oJPswIAZmepLu7b2waEbVZ2IZQq+5gzbjxgiFbpOcRS8KqTQc4enBgeR8IqdIzVOioIK05cd8XE7A+6flHbhloKm8iGkLQqXZwpBYgpGedDgYql6cnhKTeFXfZ3Nx4mLLTP92HMRTWkHVS8PW8RG9T2ozZbmMzdOzwpKQRUJfZOeOceTp60Xylw1fVOWGcL2kelRhgnIefO6PSx6ZVRir5+f3guplNDEnpBaCCXTT8p3tvhpOmJ5Hq/wAiv9UVdmVsKrkMuI8/tDCDQVHcPmXg0Az2m1hpYLVlUwo8e0mRckinUz7I9p0dQEt6MPQx3SZITK33N3KFPkaj2kkp1UkEhrpbPdEdKTGkyW9kswxw7o9pVXo5Ir1MuYiGl1kSpO+7w4b4qXJaLqynYHMeBh+K6z9RPvD9KofJ89sKxHyg6XzBrR8tQWo1KVBLYFmBehNKnweCTNJyxOEoy1FZRecolkXXbF3BeK6xy5n2gkmZqtWGAUpr7l6Avg0MqtdnE8IKVGbcfBRVcf2nwfJ485JXbNJErTKvrCkpCRdutQVd32RCa0qE5CGqu8xc0ugE5cYatYvTZZQFBICgoPdckpulr1cD3xyYpCVoSZZvLe6aOGDmruP9oXkEw8vQ6gsKLFgQwxq29LZfGI2k3FJSUnafAhqDiIkmxr1qF3dhIU4vYks1MKMYLarUhCkAyarJCerkCS9Yiuy7IQtUoqZhgc1HOjOBSK+ZKXrUIcbYUQXwutk1XdotrTJJmJUEsACGfF2bClGPfCk60ETEIKQSu8xcEC6HL0iLUogdHsQSoUBHeRn2QGZK27t4Ndd+Ls2O6LBFnZRUUpqAMNzl8OPwgFptpSq6Aki67gnezfOJk0Qztsmm8kAg+kD0wLindFzacFe6YorVO9KnB1TQot/CPBI74u7SaK92NLDLQ56mjBadLWYe8n5xSWk+jlDgfHdjF1p0+gT7w8DFPahsIp6p8Y24bYmdLcwk8+mTTJH1iMr8VVPa+cdtf4w/h3bo5K/FXX2/n58iLWhGRs42FUbDx8+TB0poKfAQCQRcVjl8/PkwygUFPiINC2T02oOHdrgwiOlz+GA/UGcD6RLZf8Az55QLTuKHb8MYkvC5cjU9AumCyZVD1Bm2cR0uhxIrggZ8fjAOkCh6JwD6MeMR04oAyBnq0+MR53Jc0ck7Kfe/pVDpPnthCQaJ94+CocJxjnxHykNo7xf+1JibSiW41RQSpTOygWCb2A5Q4JchU+/fCpoTdxrcd+qBg+cKyLYozFoZIuBNS5dw+DhmiOoaaZoWm8UBJGIYEne71jzsnbXLI0V5LC0TdpBReZ9uh6rFsnxbCPLnSzMQk39YQSgMp6MFEZDEQnY7Yoz1JURcCAQpm2ioghzTACkOKErWoUVjWBJCah2LXqZ4CAWWTDJWlEy8htYAFOpziGLPWtWgdotACkghV6pQS5wFSK0ofjEbRaZmtTdUoy7pfZHWcXatuJgNpnutN4qKmN3ItS9lyimQlap5KkdYBJLjBwxAzrVogu1pMxCCg3lBRSaUCWvVdw7jDGIFCjNSSVau4p6+u6bvHC9B0asq6pKwDVsEkgGpO9oiyt7FHV6PJWFMKJIbGpKSDh+X4wrarwUzJFHx4kYNwg2qOsvMSm6zEk1BxbDAtCs62ArWi4xQEvhUKBIw5HGI8/sQprSr0st2qsYdkXE80PKKKbaHtEsN64PwH0i4nklwN31+kaeH+Hpuc9Tk9p4+gT73yMU9r6qPd+cWnSA+hR73yMVVpZpeez842obY+xnyWbCWgvOGfV37hHrP+IumS93Hz5p5f445jwEcs/4i6vRXz/eCBOSeors+fnzV6WqgrlxhCUNhVMx84s5SDdHIecYPQG1yv6QH0v8ACB4wLpIrbSH/AOWMuce6RTWnFtyfCBdJF+lA/wAsfP6wDCuF6QTWMug/DGXExzTszbkivUR+o8IB0l/ERwlD5x7TqnnyhuQjxMR8lo09i6pPDm1Tg+BhlK8YVsahcNcoYEcmJSVM6KOcmRl2wa4yhLD3At8iCSK0xpE0aNUmcZtKouN2u7x4WqUJwSQdaUONkuUA+1u4PHjZ1a4LANwIKSkq9Ylwpqg0jzry9MjQJWi1kTUIYMoKJNaMzd7nuiWoGsSu/tJCgAwwUz0JrgIIJzLSm51nre3B/Zglo0cStKnAuhQZnd2+nxhfqgmBmWxYmIF4XTevEgDABq5R6fORfQSsX6hDkVdipgMaARyeSlaUuGU7nczEZ5vAJ9kSZiFle0h7ooBUMaZ04xa8MjXgOZ6rya0Yuwzo2XOI6y6v1gSMa4CuPMxz7Q6wAoMxJLZ0artv7o4VgqDrcgHdQHHAcIrgsigqEwklRTdDbXrOXo+67Ap4BKgEB2DktV3arEnAwS8b5xZgzDOr5coEuaDeYFxQ4jJwO4xLsplAmU05AYOZhV2FKQ3Zdfti6lnaPL5mKX/qEb7x7qmLUPtNu+sbOH1ictTayPSBtUj3vlFZaC4QPy/MxY9IF+jl8VHwiun+o/s/Mxrw2r2OB6sIofeBX1hTsERsx2llvVMSUXn4Zjw+kQkGq/dPyiyuT0s7B5j5+fNLaS10UyG6KmX+GW3j+qLmQNlNchnwggSg6QVtBHu+ED6Sr9O35BBdNp+8K5pHwED6QIe0HknwiMhDpOr0oH+WPnE9Ln73L91HiYj0ikk2igJ2RhB9IyCbYkhKiAE4AkfCBejCRf2JWweXjBiqsKSbwAALAs7itGccMRB5i2c7h8o48Y/y0jpobmFlyZZWF3nWAUu+RqQwpuicmYvWLcm4ybmG43vi0BkE1U42mUaORQBnfhErLagpLqVVyKDcSBRjiGPbHnHfM0UHKkvgSQN29xj2GFhIVr9bim5cuknF3fMcIMmahyxJLDfT4DjEpUx3cKOY5MBmd7xSbWhGTE2rXQKPjxbBoBNszzAujhJThkSD/SO+JGeLwBScPy/WOO6+qKjM7uyKzTIcSp1EOGAB7S/Hl3x4Stp3qzZYVOHbEJqrp9UO+e5uHGOS7QBmn48BvireCE0LLqckAGjABwwO7eTEJgSApiSc8aluPBohNtVQxpwECM0uaqrlhXDLhBWbIyoSBrpQPWq/Paz5ND02YUuQHdgz73r8YTXIOvSqrB3fkYYXaQp2INQKcx9Y1aDzRy1FkF04XRK4k+EV1o9XHqjxMX1ssOtShizA4g1flAlaCdtvAAdR+3rCNmL+FHBLVlVMJ1z4V+UDs+K6erF4dBOq9fOLtc/ePJ0CkesrBsAN30guqK5Ksyklp9GX9oeBi/ssvYTT1Rv3RGXoWWA15WPtJ5buMXVnsKLieQ9ZO7lFdyPlE6ZeCqmS5TkkAk5sPpHr6MaOc84rftAOAUe75mJhCzghXej/AFRnSxNbhHaqNPyPmcny/wBYCq1JGULiyzCOqBzX9EmPCxTP8sdqj/SIU6+JfgPtUhlM8KOGELTbekEjE1g1nsKgXKh3fvHpehgKkknPDHugqkpTppS1BjFRk2hdNtNSE0d68eQaDS7YsA7IxzdsAOEOJsA3q74kLEnc/bHH2F4HqRXKmzHego1AMn3q4xJExftfBP7xZiyJ9kR3UjcO6L7C8InUVjKJqp/4m+CUx1MovRqe8T3vFokRMd8X2f8ArE6irFkU7sP5frElWRR3j+X5iLFo6RBdpFdRXCwnj3/SBK0bvPxUYthEVmkX21yV1FJM0Ug/7fWELTo4o2kvQuWzavyjRlMcMuGxppPIFsr7FpaXcAMxI4FQB7iXEODTUnC+knm/hBUShuEEAhboK+rCU7Cq9LyzmVcpaz4JgKrcDgiZ/wDmseIEPmIlMT8PH1J1sQNpJwlzO5I8VCLyyhVxOyeqPZ3e9CEXdll7CfdHhDqVCMQJTbP/2Q=="/>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8" descr="data:image/jpeg;base64,/9j/4AAQSkZJRgABAQAAAQABAAD/2wCEAAkGBhQSERUUExQWFBUWGB4YFxgXFxoYFxgXHRwbGBcXHRYaHCYeGBojHRgWHy8gIycpLCwsFx4xNTAqNSYrLCkBCQoKDgwOGg8PGikkHyQsKiwsLCksLCkpLCksLCwsKSwsLCwsKSksLCwpLCwpLCksLCksLCwsLCwsKSksLCwpLP/AABEIAQ8AugMBIgACEQEDEQH/xAAbAAACAwEBAQAAAAAAAAAAAAADBAIFBgEAB//EAEgQAAECAwQGBgcGAwYGAwAAAAECEQADIQQSMUEFEyJRYXEGMoGRsfAjQlJyocHRFCQzYrLhgpLCFTRTY9LxB0NEc6LiFnST/8QAGgEAAgMBAQAAAAAAAAAAAAAAAgMAAQUEBv/EAC8RAAIBAgUDAgQGAwAAAAAAAAABAgMRBCExMkESE1FhcSIzgZEUI0KhsdHB4fD/2gAMAwEAAhEDEQA/AKjpnPu2ohkmhxB9pWaVBoX0zbdSuWBeHokk3F3a8mL84n05/vqxwb4mFOlg9OkbpSYffIW0hvS2llSihJWqstKiFISsEnMuQe6JW7SWqUkHV1QFVvILnGqaDDOK/pYj7wkbpSB4xHpaPvAG6WkeMS5Vi5tGkShQSQom6FbKwcfyqBJhmzTr6b1QNyksadsUGnZIVbgkhwEpHiY0MqTclJY0AACewZ45xG+Akit/txKSUEF00LEeBgydNSz6xHMfSFtKWYGVMJAwJFIzQmRwrESzOl0kbaXbUKwWk9ogwMYYTImi1qTgSORaC/FNaoHs+DcBUSujdGNl6emD1z2sfEQ3K6VqGISeYI8INYqJTos1aRuJHb9YKkq3g8x9Iz0jpWg4pPYQfFosrPp+UrMjmPo8MWIpvkDtSXBZMdw7D+0ESn3u5/AmF5OkJasJiX5gH4w9LrDLQkV8SOS0D2g/d4xP7OrdBREkyRublTwiu1EncaF1JIxBjgUYZs7l2Jd+eQ3wVSFZhJ5pI+NfCAdFeS+6xMTDEkzzBygZo/lV9WiEySnepPvA+OED2WEqqOC1Qxt7viPrCyZTVSQo8CKfvEPsyvZPdAdDD60ZDpgH0hN94DxhTpaPvihuSkfCGekhvaSmt/iJHxH1gHSVN7SMwfnQPCOk5wHS0PbSn8qR8I50oS9uUPcT8P3gvSJL6SWPzoT+mOacTe0mof5iB+n6xRCOlA+kyNx8EPGonp9EBx3cs4zVoQ+lJp3KP6GjW2tHok8/PhFchcGf03SzTTw+YHzjFCfG16TFrJN7P1pEfPkzRn8I4acbps7JMeTOid+EUzhv7xHtbuUIjgRMamwAKPZE7POB3d8AmTdrh8IHpLTDayCS55GBhSSlSlBKQVE0AFSTyi+svRVSkArUZaiTsqQQacyITUcYK8mMSvoIKtqsXgsnSy04EjkSPCEtK2YyZqkEvdzGBoCPGK+famDDEwcaae0GWWpp5PTyaksFrPMhQ/8AIRpLH0utFxKzLCkqAY3WBfN0mnaI+XSjVo+n6LR9yle4PGDqSlTt0ti4wjLU1OgLXrZk04NLB5Gjt2wOzaUn+rOlrAAqqW3D1VCDdFrMyp+foAa9kUNll/d5nNDd/mkdsJNp3OWSVzQo0zObalSVclFD8r6TBE6bo6rPMA3pKVM/8Sd+6M/OJFnlMTUrdjxFIcnLUJ0tD0KUPQcO2GJgNFqrS1nJ2hMR78tXixHxjn9oWT/FT3wjItyipYIDS7xDcHgf9u/lH83/AKwaYNrGftksq0muhrPAz9oQHSAvaTXxnJ8UxaypRNvetZ5/Vj8IgmXet3OeMjkd8K6xvSVmkZZVpRXGcjxS8QtSCrSquM9HwKBFmiRe0g9KTh8FD6QGWh9JAkCs5+4gmIpE6RFAfSU73leDRpLRY5mse+8upu7jw7Yo7Ih7fOP5lfqYxrZuB5fSKtdu5NEZzT1gXNsy0Ia8q6zlh1gceyMPO6IWsFtU9AaKSaEkb96T3R9NNE4PyiUpIqa+zV/VKqdhKu+MaWJnSdkaHaUldnyCfoicjrypg5oU3e0KR9qVOIJAIYGj57KSc95PdHZ9kTMIKpaFOANoA4OcSOMWsf5iTsep8Sfs84UieuORMfXrP0Yss5SwbMh0KuqYBNWSqhQQ9FCvGMf0l6A2hM9X2azTDJpdugq9UXsyrF8Y6KeKhN9Ly9xcqUoq5TdHJhE+WomgWncc6x9fVYSATgARxGIdwO2Plln0RNlqSlSFpIUAXSQQXBq4pv5Nvj7ba9HEImEsQEqJuq3B6ORujOxrTkmh1F2WZjunmiibDMNTdKVAXTgFAHkNruj59/8AALYhpk6zqTLBBUXTQFsWJIoY+39J7GDY7VRbmUvjkTWp3CK9OjFGyBRZRVJBUzuTccmtDC6OKlSp2XkuUFN5nxu2aMRL2g4Zs3FY3cpDWWT7qYy/SOXsHDFNRhiI11z7tI9xMdsZOcU2BazsanoyK2n/AOuPB4zdmDWedzRGj6OTAftRBBGoAp7ppGek/wB3m+8jy3n661PR+5wSyeZ6f/dpXNfinv8APOHZyfvMr3ZfgIStA+7yea/FI8+RDs4/eZfBMvwGMMAOWdO1aOS/0qhJEug+oh+yis/kv9K4WlmgrlugkUztksq/tYKkltYVOQRmSMmgGj5H3sK3zCetm5LseRFIno2bPVaAlU1ZQSonbegdhVL7s4jozS1oXPTLUt0lRrdlksASKgUw3QlJPRjG3yiGjpf316l5hJ3CpblUR7Rq3tmX4pIoX9bN2yiWj9MTF2gS7ssEqO1qmLC8ynCmqx74jozSgVaAkSZaVkq2gpYwvEliljn3xfT6kcvQR0agG2TVAjrGgy2xvjTzT1uz+kxm7PpeQmapYlKCyahM1Kqv7JIOIEaVfr8x4JgrWTBvewlMYI2nbgCfDKCSLShaQoKBSpyDg7l6PvJMeUsBNS3F2yO+kSsVkMqSEpIKJaCxO5KScQeG6POV7ORqw0B2ecV38CBMXLDE1ShRS+eLcojo/RZQucosdbNUsN6qTgmrYVwh3QVsTOlS5q5aQFgKullMHIZyK4ROx6PKUpSEEqAD3TiWr6z4whvpbQxZ5ndGqAWu6FJZbTMTeWEprQl9koiy0PbJptM1K3EhkGWpSGclIv7RAdlUhPRtolEqAKqzGmEpWwWCEqcsQ4CQMWpFt0Qty5klJnKQiY5dJF0hiQNkqBqGPbC5rXIFuyLay2RF5d2eglSryg4oWAZgqmAyiFmtV+fOs5loUJaUkl6KCw7Xbp5Y5wXRehNXNnzApEzXrvkENdLBLOCXwjnR+2ItSFTUyEoZakGovG6Sl3CRShhyoxlojkc2JdGei65UmZKtIE2+tdb5V6NVAh1MRQswpFgLJImy5ktMuiXlkXGYgYAjgRURzQ2iJkvXGcpZBmKUhpyy0sl0pZ6MKNwhqwolpBXL1gEw3y4UXJADlwSKAbocqXlAuTPjfSnogoSAtd9CtkqdOBzFGzhqZK+7SW9hHgGjRdOVTvsRVNVtFIJCpYSL24ENnviolj7rIGYlo8BF4dtpo6XmWfRmyiXLtYTQas991R8YoLMv7vMf20jjgY0ehyyLX/2z+lUZuUHkTPfSfhG7T2v3M6e47PP3eT/H+pPny8OzFfeZfJHyiutP4ErcL36hjuhyYp7SgcE/LuhothbKfx+S+XVVAJaaDHDhBLIfxuSvA/v5cwOSNkch5wgkRhtFrOtbboDizef3gWiljXDEEhWIyDns60F0Yo3lHEXXxJanzrA9EElblLMkh7z4gUZ+14448HRLkFoSeVTqswdnSxwOBMK6Akfe7+yHBoOAIduL/CHtDpN4kuKEtRsBuwgOhFDWqqSUpILpPPHD1oKD0JLkrNB2QKnF0jZUDvri/wAI1axRXOKLo+XUaNuozgOxi/WKK94+JEMi/hYElmhK1aPTNlqlqLBQZ2BrXIkP2Q1PQUJUq6lQYkhlJdLEkdUjDjHv7OM5JQGFQagkUUDkC2HxhzSqUyZK1zZaShKSpYGJQ20GKEhWLM8edrP4rGlHQrLJLe76BaAQCAhSAwIfBMwNiMqQ7YJCkpDTJ14JS5ICnLMrFBzeJoUlTEImIDZEEilKBRw5QezzmLlcxxheQ4cF2/Dr3wmTuEiFisgTKWuTMvXtZOF4OFKN5ZZrtCaUixsdpXdD6tRNcSOzOK6xlCUJKJyFJA2Spi4fAEKA7Wi/lJSrBSSx9r/2NIXN63JoC0euZZ0zVamVMSpa5tF3VByTdrLYsKYxdyZdHFnSkGuwpIxrkExWWhYs8hSlSJcwJBJYsVOrBihvWGJg6JycPs81J/JMDbvbEddOT6dyOSau8kdnLRZpIVPmTU1CSb8xdVKupDbWZAiNtnLlyGs65l5LBAVKvDEA4oBNHzhHSmrMj7wJxRsPtlW3eSEmiyevdh+1aRWEEITMvUAJlksHD4Ag0eE918BdBhP+KtpnfZrqp0uYCoAAS7isQQRtl8N0BR/d5Q3IR4CHP+JdnlLQCqYSpC3QkpuuWIZiBVq9kISk+hl+4j9IjqoN2s/IyxcaDUGtF4bDbXu7V74RxMqwFJQJwS5BPpUguPer3wroxZ+z2kvW4f6ozyJytWVuSsKCXNWSxJFaN5pWN6nt+pmz1NYro7ImISlE4sl6hl4kH1ccIJM6LjWBYmgMwIUlsOL4xippAQhV1KjMcqJSMiGy4mGAi6sS0ul2qlSkqDs+Ch54wwDM1EvowsaxloVedqnEhq0pEEdFpzDq4e1FFZ7dMN5ps0BLk+lUp2BoEqfd5zYTpaYw9JNPHZ/0xaBdwGiZyfSEBmQSXS2Qp8PjENCTNpbXS0slwGMEsFETTXqndj5aB6LUQJrhmQWLFz8jnHMuPqdT5O6GBBWasEFtpxlvgHR/GaWZkKeoNWT+0T0PNITNpggnAiuY+ET0ROBRNLAbBenP6RccrElnch0aQbxvYvvBpVsOEaA9U+8r9SopOi4F6hBriONc+cXnqjmfE/WJ+hg/qROToszVIVdSrVrCiFPUMQw2T8d0M6UmSUSphnSQZaUkrAul0jHZo8JW2xzZtnmS5LBarrKKrhSynLEB6hxQiLO1ypSpSkTZaii7ti8SCAKvcmORTdHnq2/P/ZorQAucky3SmYKpyDhN5L+sa3b3yicmcHcFVK9Qg/FMElqlrQFoUspKQoOFGhDg7SSYFKn3WIX/ADJSmuJyTHP6DELot2os5VJUJiZaCUkqBvN7qm34AxdpSlXWCFNmzv2sYqtGpRLlIQiYhQlhgq8Ho7PdmDwizsc/WISsKSLyQSLxaoBZ674qduCAfssuTJUZklCwlKlqajgErwKRXmYupcjZSbiw7Gk0g14hQiksFg1KF30pm3jMUXNClSlLukFBehu45Q5YLSFy0LEopCkpWBrGICgCBRgMYtMTJXA2iwauyk2oz1JSm9MOtKwyTevMFPRgaDKGZy70slKpxN0kbKVVZwCLp4QsT6BaZ+sWgiZfGsKnQ6iR13LIYU3QSzTUmUFStaApIUnMsQ6aEE4EYwMn4CUbamL6c6PeSVKnKvJIUdlKajeQARiRHR+DLH5E+AjvTOXekTAtSgSly4YuA/s0rHJL6mW+N1Ph4x34Z3iSeo3ZaWe0+4f6ozIX6BX/AHBzwOR+caWT/drT7qv6ozLtIVn6QYcjujfhp9X/ACZk9x61L9DK5HniPP7wyT95SPd8B5/aE7TWVKzYHniOzzuho/3hPZ4DPz8oNIA7ZZlZ2HVVz8/twACLS1HHcIJZBSbyV4HtP+/Ex6XLoOthv/aCQLD2BXop5YjZAx8N0dsCjq55q1yjl97xCxqOonVT6oFadpidhQRJnGhcAUPwwpCFqvY6HfMhoya0ufjRB3YuchyiOjZvo7QcGTTlVsM8YPY0HUztkh0sz41Pntjmj7OpMmaCC5ycYOWq+LNEVsvYt8k+iSU0ulwTj3Rdo6ifOLfWKnowhILJBABIYl8CxrucRbJ6ieQ/pipfLZS3onN0TPmoBkXryVovXVlGzeBUGvAHZBi8tcmXcUJiJyUkEKO0qhBBqCpqPFO1oun7OJj0qhTNtB6EsTdeLq2qSiWozZs1Eut4zBQA0qooLYtQx5zEP4zvVynm2izos5VIWpV2UdWCgkKup2E1QCoFhnHZNsSR+JLBZqED4XnFYYAlS5Pop6CmXLdKSKkJS6QNoPQAYR1M0kAq1b0NCpnx9ownIYgtjtRSi6Li2vHhUlTYq3w5KUFpSbsnaAU3MOzlDRVaPRqkXQmWXWtTlOJWpS2coJo7RZaMlmbJRMEuWAtIUBdFHD5DnATViC9j0PdQUqRLVVZoRUKUpQFUZAgY5R7RdqQqVLmIQpKVpCki8lJAIcBgsNTIQyjQCwVG4naUVM/qsA1RwMIaPUNUhSEqSggFKQbrBgUhgumWEFe6JqGsiSZRTNMxR273pCp0kqbBeFwgQSxhIlJ1YmBIQLlHZLbIZQJwaPImuklWtxOKwaOSwF45UjuqSEJuiYkJSAlqlgGGIL0aFydyJGN6VSFrkLVMmqvFNXQAxbgBBEj0aB+VPhAulkr0C781QJSxBSkVI4IDVgp6qOSfCNLDbQZhpavu9o90/wBUZxf4Cvf55Hs87o0F/wC6zvdPiaRnCv0Jb28DyPn943oZx+r/AJMuWpG1fhyuXz8+aQ1/1Ceznl5+uMKWg+jlYimXPcPPjDN77wnPDwHZ53NDfQA9ZDSbyV4b/OWTOaV1RhgIXs5pM5HHkOweewktVBy9r9olyMakTQZEwlmvAVBZqd8clISJE6qWJS9GAwod8RkBrOpyar3VbLDGkTs6xqFMX2hVuNY5v6H/ANnLKlOomtcZwKM2MSscspkzXOJGCiQxOD/CJSCTIW5FSMUlhXNzEZFnAkLF5BdTks6cXYh4l9PYt/5GtBMxIDY+OMWSOonkPlFVoVeyosBRWAYZ5dkWYwHIRJfKZS3h5y5yUoMgzPxUBdxJUBLrfJoQ/V4xbaYlSJ0pUubPmIlqa9fTcwIUKqQA1K1inn6Tmykp1KmKpiQrZvC6aKUaUYZvF/pawm0yFyTaUXVhibqXxByUMWbCPO1t53cCNvKJUhS5c6XM1aKJ3sGGC/lEkWUg+opsamvYxpDOkpEyVLd5MyqQ20HvED81KwmWdjLlk768v8OEpjE7hLDLVZ5IQZUpdxJdVQVM6vYpSkWI0ckpH3eSxHEchREZ6VNRYrE82UidqkgLI6yqs7KTXEYmLWQuWpKSJCEhSQWvMaschjAzXJVhddnVJlEqlulCSpRSqpAdRxul2jtjIKEFMtQSUgpAUxCSHAbWUYZCAm4iUvWyythMUplkuh1KZioPslm4Q3IkoCQ0uakMGAmkMMgBrKCCbyCOTElMu8RMZKXVt3iwG1iupocIDbUzPs6jKE0ruHV4HaIdLv2YwJS9XJUqaZxSkKKzffY2tyn6rYRJV4SzqlWhJbZolQBAp1gaViWZDJ9NLOrVrClLyxCQcaYJDVaHFq2U9nhCXS+VM1KyqcSTQ3kJHKoSGq0NqwTyHhGhhtv1FTJqX90m8j4xnF/g79v5Hz5eL9Z+6TeXz4RnV/hbtvLkfP7NG5DT7/yZstSNpOxKD+qOOfd53Q072gZsRxyHDz8IVtR2JeeyMefHz4QYH7wMq/Tz5JhgDJWRVJnI+HDt7jxgssFhjhxhexVC83B+WXd5aCilG+A+sRMqQ1/01Suszc54UY0aJyi1nN1Smv4tXj6u98otVWVN27dUA70Ix5vA/sSbt1pgD3sQ783MA6bf2G9a/cTss1RkEkl72YbsaPIbUllhr+LPm5FOcOfY03LvpGd3YE+DfCOIsCRLuArAd3Ka/pb4RXaf7WL61+4DRc4qQpRxKS9CMjkYtFZed8KCQEJUxUdk9YNkeAEMqPnvgai6aTRcHeY0i2XVSksk6xZSXcEC6SCC9cMGhzSOjyq71SErSsu5cAu2FKtCUiYCUpuXibxe83VahF079++CWiQVTpa9WAlF68KVJACcAAWrHm6u801oQ0xpRFnlCZMlOlwlk3SSThQgPzgumtHLn2dSJLS5irpSq9dZlAqDpDilINPRKWGXZr4JFNnHg5pB50qguy5yS4/5hNHr68J6rWaLsJy9E3LMkWhJWEy/S7QUFsHUaqc/tDGoBTspmCjJAUQ1KYL5R6ZLQRdUZzHZNTV6b8KwppeZMTJVqFTNYwuU4gZhqB+6Bu2yxieZcuQVTQtko2yVKU4badlVz5wKeAuzEyBMSVSyZZvKDEp2CxXTLGJ22bKWhSJhmFB2SCmYxBo1E5uIjaEXZShKTMBSghAuqoQCEDaG9sYJFMEJR1DTr5GraaCtRfZF/qmvrYRK26TmCWrVkhTMnZJrlQp8YHabc0sqmJmJS22Sg0BofGI2m0kBVK8iWPhFq71RDN9K5hVLUnW9ZTBwkZ0wSC7Q8s4ecjCHSqypUCbxopxhyrSH10bzlGhhtq9xVQFaVtY5nIeIjOqmtJ37XwY8OUaSZJKrKpKQVKIDAB8xlFOvREwywDLW98+rlv8AHv5xtw2/czZaiNqVSW/sjx79/wDu8HCvvHaMezz+zPK0aKmMjYXRI9U0rWgFPO6pjYF697imcVulsPPkhmIFgLEetTy43c/ORxyPdA7JZVC8Lqhhkd6eHHzVzJlFhQ+eZikiuDUPHQYiY8DDSibx54i8deIQFazsq90xFSy+FI7ajsnl8xEVYxz4j5bG0d6DlABQooe9euqCgDslIUGxGI5xNCUaxJVrQl9oCYqoY5Be9oknUMjWhd5lEEKmBLOAWurYerlALSuUCNXrWzcrI4YvHmJ5yZqx0LmTOsxUAn7Q77LGYS9cKnjBLXZUlJCTa72ThW8P6u54oZFpN9Orv3nN1gXdi7UOTxb2ddoK06xU649WSSQGJ9je0I0I0KWiSoYmaA4qUkVcNijeIFOmr/xVNvZBpyuRd21Eu60ybMSkqA2kkVegqgZ5RTaTlSkgGVMUtTpo2RUL3q7io9kXFtl3GJ6ZJABtMwhw2yjG8Lo/DxJuiO2ueptmap8vRCtcOpFRMWQxe6ykqfJ0qCk/ECHJmk53IXgCdWcLwBOG4mLtcgK33lIUiYtV1WydhId6BjcpVoVnqXS7MV1kgkpTQFQvnq5JcxbWiZLUkhU2lKsBUKChVqVAhHSQAR6ObW8kYBWyVJCizZJJPZBx4IZvpDLUEn0jgkYgfIRaTTTzuil6RJUU1mOLw9UDMAYdsXU/DsPhHdhtEJmNaLrLDHGtOUNGT+ZXf+0KaJ/CTyHgIceN2jtM2epEyPzHtunxTEfsx9o/yo/0wUGPQ4AHqD7X/iIlqVe1/wCP7xMRJ4hQsTHniBUN4jwVEbLCR0GB3uMdvRCELSaHs8RESa+eEetStntT+oRBa2bzlHNiX+Wx1HciE5SisAgkBJuUU11xeIah2hXlEpUlSibyVJAbKhxfFPKJG1OUupilLAMkMkkl3IcuXrHplpqAlV6hJyZmYOzZnujzM5XbyNVDVimCWtKkXipLsAl8QxoE7j8Yu7Np6ctQSTdSxL6p60YYcT3Rn7LpEy1hSWvMRVjQ8ItpHSOYpQBKEgvUjgS2I4Qh5kaHtIzBNQEzLQkAkKYhKC6TeGI3iKW02dIUAiaCMybpyJGBpDdtnCdRUwBi+QejUJVhXKELRY0pAImvVmccdxiLItIl9lSaKnpTUHAZEH2uEHteklhiFyy5PqHv65hCQhlZqLMA4rhgwyhhCtoBWzjzwJ5boK6IRtGkFzElJKdoZJLsGNNo8ITmX3ZyBj1eI+sWdoQjNbHdeT9eQhC2slmYu/EZNh2xZGZ3Tsi8CxJZSSacXGXCLW0Gh5Hwiu0raGSRSpTlk9G7zDk9dC24x3YVt6+RNRD+ivw08h4CHHhPRp9GnkPAQ00egpbUZk9xJ49ejjcI80NFkgY88cAjrRCGG0vJaXJugvcqwxwNYjpGU0iQWLlKnYVyNYb0tLJTKb2N7bojpBPopNPVOfLPOEN6jUhTSMu7Z5JGJC+eWJj2kUhNnkmoJvO2OIg+k5TyJIY9UttHEtnnEdLoH2eTTAK+URvUliy0PKZBO8o8RFwQ8Vth/DHNPiPpFi8Jr/K+w2lvHUWUqKVBSQyAgBsgpSnJfF1H4QK1KKJhS6DshTjiVBqK4P2wSRo68q/QulIbad03q0S2bNwxMCtK0y5gQZZqkr6xGCrrMUccY81LNs0kCk6WUlYLPQhqpfDMF8obR0nUZstGrSL4VW8txdAIFVYkmBWbSglrcIDMQ16tSM7vCH0dIr6koEkbT+teZg/VuVgCMjbAtZTeR1XPXBd23mFJkkJAJADqCSCBm5xfhuhy0yzMukymuu7INXA7sIQtaLrFjtKaqVJ9UmmR6sUWgadJ6tYKU5EbsW3bm+MMS9KzJpAYCuV45E4OHwhBc+6oXkK2XJALO7Z1bCDptqVUEtQ5zCePsxZQzaibwvEYHLexwv7xCNoQBdYpq78DTO8d57oJPswIAZmepLu7b2waEbVZ2IZQq+5gzbjxgiFbpOcRS8KqTQc4enBgeR8IqdIzVOioIK05cd8XE7A+6flHbhloKm8iGkLQqXZwpBYgpGedDgYql6cnhKTeFXfZ3Nx4mLLTP92HMRTWkHVS8PW8RG9T2ozZbmMzdOzwpKQRUJfZOeOceTp60Xylw1fVOWGcL2kelRhgnIefO6PSx6ZVRir5+f3guplNDEnpBaCCXTT8p3tvhpOmJ5Hq/wAiv9UVdmVsKrkMuI8/tDCDQVHcPmXg0Az2m1hpYLVlUwo8e0mRckinUz7I9p0dQEt6MPQx3SZITK33N3KFPkaj2kkp1UkEhrpbPdEdKTGkyW9kswxw7o9pVXo5Ir1MuYiGl1kSpO+7w4b4qXJaLqynYHMeBh+K6z9RPvD9KofJ89sKxHyg6XzBrR8tQWo1KVBLYFmBehNKnweCTNJyxOEoy1FZRecolkXXbF3BeK6xy5n2gkmZqtWGAUpr7l6Avg0MqtdnE8IKVGbcfBRVcf2nwfJ485JXbNJErTKvrCkpCRdutQVd32RCa0qE5CGqu8xc0ugE5cYatYvTZZQFBICgoPdckpulr1cD3xyYpCVoSZZvLe6aOGDmruP9oXkEw8vQ6gsKLFgQwxq29LZfGI2k3FJSUnafAhqDiIkmxr1qF3dhIU4vYks1MKMYLarUhCkAyarJCerkCS9Yiuy7IQtUoqZhgc1HOjOBSK+ZKXrUIcbYUQXwutk1XdotrTJJmJUEsACGfF2bClGPfCk60ETEIKQSu8xcEC6HL0iLUogdHsQSoUBHeRn2QGZK27t4Ndd+Ls2O6LBFnZRUUpqAMNzl8OPwgFptpSq6Aki67gnezfOJk0Qztsmm8kAg+kD0wLindFzacFe6YorVO9KnB1TQot/CPBI74u7SaK92NLDLQ56mjBadLWYe8n5xSWk+jlDgfHdjF1p0+gT7w8DFPahsIp6p8Y24bYmdLcwk8+mTTJH1iMr8VVPa+cdtf4w/h3bo5K/FXX2/n58iLWhGRs42FUbDx8+TB0poKfAQCQRcVjl8/PkwygUFPiINC2T02oOHdrgwiOlz+GA/UGcD6RLZf8Az55QLTuKHb8MYkvC5cjU9AumCyZVD1Bm2cR0uhxIrggZ8fjAOkCh6JwD6MeMR04oAyBnq0+MR53Jc0ck7Kfe/pVDpPnthCQaJ94+CocJxjnxHykNo7xf+1JibSiW41RQSpTOygWCb2A5Q4JchU+/fCpoTdxrcd+qBg+cKyLYozFoZIuBNS5dw+DhmiOoaaZoWm8UBJGIYEne71jzsnbXLI0V5LC0TdpBReZ9uh6rFsnxbCPLnSzMQk39YQSgMp6MFEZDEQnY7Yoz1JURcCAQpm2ioghzTACkOKErWoUVjWBJCah2LXqZ4CAWWTDJWlEy8htYAFOpziGLPWtWgdotACkghV6pQS5wFSK0ofjEbRaZmtTdUoy7pfZHWcXatuJgNpnutN4qKmN3ItS9lyimQlap5KkdYBJLjBwxAzrVogu1pMxCCg3lBRSaUCWvVdw7jDGIFCjNSSVau4p6+u6bvHC9B0asq6pKwDVsEkgGpO9oiyt7FHV6PJWFMKJIbGpKSDh+X4wrarwUzJFHx4kYNwg2qOsvMSm6zEk1BxbDAtCs62ArWi4xQEvhUKBIw5HGI8/sQprSr0st2qsYdkXE80PKKKbaHtEsN64PwH0i4nklwN31+kaeH+Hpuc9Tk9p4+gT73yMU9r6qPd+cWnSA+hR73yMVVpZpeez842obY+xnyWbCWgvOGfV37hHrP+IumS93Hz5p5f445jwEcs/4i6vRXz/eCBOSeors+fnzV6WqgrlxhCUNhVMx84s5SDdHIecYPQG1yv6QH0v8ACB4wLpIrbSH/AOWMuce6RTWnFtyfCBdJF+lA/wAsfP6wDCuF6QTWMug/DGXExzTszbkivUR+o8IB0l/ERwlD5x7TqnnyhuQjxMR8lo09i6pPDm1Tg+BhlK8YVsahcNcoYEcmJSVM6KOcmRl2wa4yhLD3At8iCSK0xpE0aNUmcZtKouN2u7x4WqUJwSQdaUONkuUA+1u4PHjZ1a4LANwIKSkq9Ylwpqg0jzry9MjQJWi1kTUIYMoKJNaMzd7nuiWoGsSu/tJCgAwwUz0JrgIIJzLSm51nre3B/Zglo0cStKnAuhQZnd2+nxhfqgmBmWxYmIF4XTevEgDABq5R6fORfQSsX6hDkVdipgMaARyeSlaUuGU7nczEZ5vAJ9kSZiFle0h7ooBUMaZ04xa8MjXgOZ6rya0Yuwzo2XOI6y6v1gSMa4CuPMxz7Q6wAoMxJLZ0artv7o4VgqDrcgHdQHHAcIrgsigqEwklRTdDbXrOXo+67Ap4BKgEB2DktV3arEnAwS8b5xZgzDOr5coEuaDeYFxQ4jJwO4xLsplAmU05AYOZhV2FKQ3Zdfti6lnaPL5mKX/qEb7x7qmLUPtNu+sbOH1ictTayPSBtUj3vlFZaC4QPy/MxY9IF+jl8VHwiun+o/s/Mxrw2r2OB6sIofeBX1hTsERsx2llvVMSUXn4Zjw+kQkGq/dPyiyuT0s7B5j5+fNLaS10UyG6KmX+GW3j+qLmQNlNchnwggSg6QVtBHu+ED6Sr9O35BBdNp+8K5pHwED6QIe0HknwiMhDpOr0oH+WPnE9Ln73L91HiYj0ikk2igJ2RhB9IyCbYkhKiAE4AkfCBejCRf2JWweXjBiqsKSbwAALAs7itGccMRB5i2c7h8o48Y/y0jpobmFlyZZWF3nWAUu+RqQwpuicmYvWLcm4ybmG43vi0BkE1U42mUaORQBnfhErLagpLqVVyKDcSBRjiGPbHnHfM0UHKkvgSQN29xj2GFhIVr9bim5cuknF3fMcIMmahyxJLDfT4DjEpUx3cKOY5MBmd7xSbWhGTE2rXQKPjxbBoBNszzAujhJThkSD/SO+JGeLwBScPy/WOO6+qKjM7uyKzTIcSp1EOGAB7S/Hl3x4Stp3qzZYVOHbEJqrp9UO+e5uHGOS7QBmn48BvireCE0LLqckAGjABwwO7eTEJgSApiSc8aluPBohNtVQxpwECM0uaqrlhXDLhBWbIyoSBrpQPWq/Paz5ND02YUuQHdgz73r8YTXIOvSqrB3fkYYXaQp2INQKcx9Y1aDzRy1FkF04XRK4k+EV1o9XHqjxMX1ssOtShizA4g1flAlaCdtvAAdR+3rCNmL+FHBLVlVMJ1z4V+UDs+K6erF4dBOq9fOLtc/ePJ0CkesrBsAN30guqK5Ksyklp9GX9oeBi/ssvYTT1Rv3RGXoWWA15WPtJ5buMXVnsKLieQ9ZO7lFdyPlE6ZeCqmS5TkkAk5sPpHr6MaOc84rftAOAUe75mJhCzghXej/AFRnSxNbhHaqNPyPmcny/wBYCq1JGULiyzCOqBzX9EmPCxTP8sdqj/SIU6+JfgPtUhlM8KOGELTbekEjE1g1nsKgXKh3fvHpehgKkknPDHugqkpTppS1BjFRk2hdNtNSE0d68eQaDS7YsA7IxzdsAOEOJsA3q74kLEnc/bHH2F4HqRXKmzHego1AMn3q4xJExftfBP7xZiyJ9kR3UjcO6L7C8InUVjKJqp/4m+CUx1MovRqe8T3vFokRMd8X2f8ArE6irFkU7sP5frElWRR3j+X5iLFo6RBdpFdRXCwnj3/SBK0bvPxUYthEVmkX21yV1FJM0Ug/7fWELTo4o2kvQuWzavyjRlMcMuGxppPIFsr7FpaXcAMxI4FQB7iXEODTUnC+knm/hBUShuEEAhboK+rCU7Cq9LyzmVcpaz4JgKrcDgiZ/wDmseIEPmIlMT8PH1J1sQNpJwlzO5I8VCLyyhVxOyeqPZ3e9CEXdll7CfdHhDqVCMQJTbP/2Q=="/>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Slide Number Placeholder 8">
            <a:extLst>
              <a:ext uri="{FF2B5EF4-FFF2-40B4-BE49-F238E27FC236}">
                <a16:creationId xmlns:a16="http://schemas.microsoft.com/office/drawing/2014/main" id="{A2419D5C-EEA6-EDF8-0AAF-2DC61308BC9E}"/>
              </a:ext>
            </a:extLst>
          </p:cNvPr>
          <p:cNvSpPr>
            <a:spLocks noGrp="1"/>
          </p:cNvSpPr>
          <p:nvPr>
            <p:ph type="sldNum" sz="quarter" idx="12"/>
          </p:nvPr>
        </p:nvSpPr>
        <p:spPr/>
        <p:txBody>
          <a:bodyPr/>
          <a:lstStyle/>
          <a:p>
            <a:fld id="{7DF6DEEC-D04A-4FF0-9A08-7D39859C24F4}" type="slidenum">
              <a:rPr lang="en-US" smtClean="0"/>
              <a:t>21</a:t>
            </a:fld>
            <a:endParaRPr lang="en-US"/>
          </a:p>
        </p:txBody>
      </p:sp>
    </p:spTree>
    <p:extLst>
      <p:ext uri="{BB962C8B-B14F-4D97-AF65-F5344CB8AC3E}">
        <p14:creationId xmlns:p14="http://schemas.microsoft.com/office/powerpoint/2010/main" val="1628883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anchor="b">
            <a:normAutofit/>
          </a:bodyPr>
          <a:lstStyle/>
          <a:p>
            <a:r>
              <a:rPr lang="en-US" sz="5400"/>
              <a:t>What About the CIA?</a:t>
            </a:r>
          </a:p>
        </p:txBody>
      </p:sp>
      <p:sp>
        <p:nvSpPr>
          <p:cNvPr id="20"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6EA48B2-12E8-9025-8AFA-1CC9ECA9DF90}"/>
              </a:ext>
            </a:extLst>
          </p:cNvPr>
          <p:cNvPicPr>
            <a:picLocks noChangeAspect="1"/>
          </p:cNvPicPr>
          <p:nvPr/>
        </p:nvPicPr>
        <p:blipFill rotWithShape="1">
          <a:blip r:embed="rId2"/>
          <a:srcRect l="2605" r="1138"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idx="1"/>
          </p:nvPr>
        </p:nvSpPr>
        <p:spPr>
          <a:xfrm>
            <a:off x="4905955" y="2071316"/>
            <a:ext cx="6713552" cy="4114800"/>
          </a:xfrm>
        </p:spPr>
        <p:txBody>
          <a:bodyPr anchor="t">
            <a:normAutofit/>
          </a:bodyPr>
          <a:lstStyle/>
          <a:p>
            <a:r>
              <a:rPr lang="en-US" sz="3000" dirty="0"/>
              <a:t>The Central Intelligence Agency (CIA) is a US civilian intelligence organization</a:t>
            </a:r>
          </a:p>
          <a:p>
            <a:r>
              <a:rPr lang="en-US" sz="3000" dirty="0"/>
              <a:t>Primary purpose is to collect information about foreign governments, corporations, and individuals</a:t>
            </a:r>
          </a:p>
          <a:p>
            <a:r>
              <a:rPr lang="en-US" sz="3000" dirty="0"/>
              <a:t>It uses this information to influence public policymakers</a:t>
            </a:r>
          </a:p>
          <a:p>
            <a:pPr lvl="1"/>
            <a:r>
              <a:rPr lang="en-US" sz="3000" dirty="0"/>
              <a:t>It does at times engage in tactical operations as well</a:t>
            </a:r>
          </a:p>
          <a:p>
            <a:pPr lvl="1"/>
            <a:endParaRPr lang="en-US" sz="2200" dirty="0"/>
          </a:p>
        </p:txBody>
      </p:sp>
      <p:sp>
        <p:nvSpPr>
          <p:cNvPr id="4" name="Slide Number Placeholder 3">
            <a:extLst>
              <a:ext uri="{FF2B5EF4-FFF2-40B4-BE49-F238E27FC236}">
                <a16:creationId xmlns:a16="http://schemas.microsoft.com/office/drawing/2014/main" id="{711257C0-9244-3366-A739-3A6B616018E5}"/>
              </a:ext>
            </a:extLst>
          </p:cNvPr>
          <p:cNvSpPr>
            <a:spLocks noGrp="1"/>
          </p:cNvSpPr>
          <p:nvPr>
            <p:ph type="sldNum" sz="quarter" idx="12"/>
          </p:nvPr>
        </p:nvSpPr>
        <p:spPr/>
        <p:txBody>
          <a:bodyPr/>
          <a:lstStyle/>
          <a:p>
            <a:fld id="{7DF6DEEC-D04A-4FF0-9A08-7D39859C24F4}" type="slidenum">
              <a:rPr lang="en-US" smtClean="0"/>
              <a:t>22</a:t>
            </a:fld>
            <a:endParaRPr lang="en-US"/>
          </a:p>
        </p:txBody>
      </p:sp>
    </p:spTree>
    <p:extLst>
      <p:ext uri="{BB962C8B-B14F-4D97-AF65-F5344CB8AC3E}">
        <p14:creationId xmlns:p14="http://schemas.microsoft.com/office/powerpoint/2010/main" val="270679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anchor="b">
            <a:normAutofit/>
          </a:bodyPr>
          <a:lstStyle/>
          <a:p>
            <a:r>
              <a:rPr lang="en-US" sz="5400" dirty="0"/>
              <a:t>Security</a:t>
            </a:r>
          </a:p>
        </p:txBody>
      </p:sp>
      <p:sp>
        <p:nvSpPr>
          <p:cNvPr id="1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l="4045" r="1698" b="3"/>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idx="1"/>
          </p:nvPr>
        </p:nvSpPr>
        <p:spPr>
          <a:xfrm>
            <a:off x="4905955" y="2071316"/>
            <a:ext cx="6713552" cy="4114800"/>
          </a:xfrm>
        </p:spPr>
        <p:txBody>
          <a:bodyPr anchor="t">
            <a:noAutofit/>
          </a:bodyPr>
          <a:lstStyle/>
          <a:p>
            <a:r>
              <a:rPr lang="en-US" sz="4000" dirty="0"/>
              <a:t>What is the business asset that needs protection?</a:t>
            </a:r>
          </a:p>
          <a:p>
            <a:pPr marL="0" indent="0">
              <a:buNone/>
            </a:pPr>
            <a:endParaRPr lang="en-US" sz="4000" dirty="0"/>
          </a:p>
          <a:p>
            <a:pPr marL="0" indent="0">
              <a:buNone/>
            </a:pPr>
            <a:endParaRPr lang="en-US" sz="4000" dirty="0"/>
          </a:p>
          <a:p>
            <a:r>
              <a:rPr lang="en-US" sz="4000" dirty="0"/>
              <a:t>What</a:t>
            </a:r>
            <a:r>
              <a:rPr lang="en-US" sz="4000" baseline="0" dirty="0"/>
              <a:t> does protect mean in this case?</a:t>
            </a:r>
          </a:p>
        </p:txBody>
      </p:sp>
      <p:sp>
        <p:nvSpPr>
          <p:cNvPr id="5" name="Slide Number Placeholder 4">
            <a:extLst>
              <a:ext uri="{FF2B5EF4-FFF2-40B4-BE49-F238E27FC236}">
                <a16:creationId xmlns:a16="http://schemas.microsoft.com/office/drawing/2014/main" id="{09AB8CD6-635F-C130-61DD-8C35978E72DF}"/>
              </a:ext>
            </a:extLst>
          </p:cNvPr>
          <p:cNvSpPr>
            <a:spLocks noGrp="1"/>
          </p:cNvSpPr>
          <p:nvPr>
            <p:ph type="sldNum" sz="quarter" idx="12"/>
          </p:nvPr>
        </p:nvSpPr>
        <p:spPr/>
        <p:txBody>
          <a:bodyPr/>
          <a:lstStyle/>
          <a:p>
            <a:fld id="{7DF6DEEC-D04A-4FF0-9A08-7D39859C24F4}" type="slidenum">
              <a:rPr lang="en-US" smtClean="0"/>
              <a:t>23</a:t>
            </a:fld>
            <a:endParaRPr lang="en-US"/>
          </a:p>
        </p:txBody>
      </p:sp>
    </p:spTree>
    <p:extLst>
      <p:ext uri="{BB962C8B-B14F-4D97-AF65-F5344CB8AC3E}">
        <p14:creationId xmlns:p14="http://schemas.microsoft.com/office/powerpoint/2010/main" val="181023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43105" y="4843142"/>
            <a:ext cx="9681882" cy="739880"/>
          </a:xfrm>
        </p:spPr>
        <p:txBody>
          <a:bodyPr vert="horz" lIns="91440" tIns="45720" rIns="91440" bIns="45720" rtlCol="0" anchor="b">
            <a:normAutofit/>
          </a:bodyPr>
          <a:lstStyle/>
          <a:p>
            <a:pPr algn="ctr"/>
            <a:r>
              <a:rPr lang="en-US" sz="3600" b="1" dirty="0">
                <a:solidFill>
                  <a:schemeClr val="tx1">
                    <a:lumMod val="85000"/>
                    <a:lumOff val="15000"/>
                  </a:schemeClr>
                </a:solidFill>
              </a:rPr>
              <a:t>Power Distribution</a:t>
            </a:r>
          </a:p>
        </p:txBody>
      </p:sp>
      <p:sp>
        <p:nvSpPr>
          <p:cNvPr id="3" name="Content Placeholder 2"/>
          <p:cNvSpPr>
            <a:spLocks noGrp="1"/>
          </p:cNvSpPr>
          <p:nvPr>
            <p:ph idx="1"/>
          </p:nvPr>
        </p:nvSpPr>
        <p:spPr>
          <a:xfrm>
            <a:off x="2426446" y="5759884"/>
            <a:ext cx="7315199" cy="365125"/>
          </a:xfrm>
        </p:spPr>
        <p:txBody>
          <a:bodyPr vert="horz" lIns="91440" tIns="45720" rIns="91440" bIns="45720" rtlCol="0" anchor="t">
            <a:noAutofit/>
          </a:bodyPr>
          <a:lstStyle/>
          <a:p>
            <a:pPr marL="0" indent="0" algn="ctr">
              <a:buNone/>
            </a:pPr>
            <a:r>
              <a:rPr lang="en-US" sz="3000" dirty="0">
                <a:solidFill>
                  <a:schemeClr val="tx1">
                    <a:lumMod val="85000"/>
                    <a:lumOff val="15000"/>
                  </a:schemeClr>
                </a:solidFill>
              </a:rPr>
              <a:t>What would security mean if you have a system that manages</a:t>
            </a:r>
            <a:r>
              <a:rPr lang="en-US" sz="3000" baseline="0" dirty="0">
                <a:solidFill>
                  <a:schemeClr val="tx1">
                    <a:lumMod val="85000"/>
                    <a:lumOff val="15000"/>
                  </a:schemeClr>
                </a:solidFill>
              </a:rPr>
              <a:t> the power grid?</a:t>
            </a:r>
          </a:p>
        </p:txBody>
      </p:sp>
      <p:pic>
        <p:nvPicPr>
          <p:cNvPr id="4" name="Picture 3"/>
          <p:cNvPicPr>
            <a:picLocks noChangeAspect="1"/>
          </p:cNvPicPr>
          <p:nvPr/>
        </p:nvPicPr>
        <p:blipFill rotWithShape="1">
          <a:blip r:embed="rId2"/>
          <a:srcRect t="21040" b="4680"/>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5" name="Slide Number Placeholder 4">
            <a:extLst>
              <a:ext uri="{FF2B5EF4-FFF2-40B4-BE49-F238E27FC236}">
                <a16:creationId xmlns:a16="http://schemas.microsoft.com/office/drawing/2014/main" id="{90CDA12A-45AF-BC13-C7C8-4E0DFE81343F}"/>
              </a:ext>
            </a:extLst>
          </p:cNvPr>
          <p:cNvSpPr>
            <a:spLocks noGrp="1"/>
          </p:cNvSpPr>
          <p:nvPr>
            <p:ph type="sldNum" sz="quarter" idx="12"/>
          </p:nvPr>
        </p:nvSpPr>
        <p:spPr/>
        <p:txBody>
          <a:bodyPr/>
          <a:lstStyle/>
          <a:p>
            <a:fld id="{7DF6DEEC-D04A-4FF0-9A08-7D39859C24F4}" type="slidenum">
              <a:rPr lang="en-US" smtClean="0"/>
              <a:t>24</a:t>
            </a:fld>
            <a:endParaRPr lang="en-US"/>
          </a:p>
        </p:txBody>
      </p:sp>
    </p:spTree>
    <p:extLst>
      <p:ext uri="{BB962C8B-B14F-4D97-AF65-F5344CB8AC3E}">
        <p14:creationId xmlns:p14="http://schemas.microsoft.com/office/powerpoint/2010/main" val="77532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5400"/>
              <a:t>In the News</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r>
              <a:rPr lang="en-US" sz="2500" b="1" dirty="0">
                <a:solidFill>
                  <a:schemeClr val="accent2"/>
                </a:solidFill>
              </a:rPr>
              <a:t>Target’s systems are comprised 2013</a:t>
            </a:r>
          </a:p>
          <a:p>
            <a:pPr lvl="1"/>
            <a:r>
              <a:rPr lang="en-US" sz="2500" dirty="0"/>
              <a:t>40 million credit cards exposed</a:t>
            </a:r>
          </a:p>
          <a:p>
            <a:r>
              <a:rPr lang="en-US" sz="2500" b="1" dirty="0">
                <a:solidFill>
                  <a:schemeClr val="accent2"/>
                </a:solidFill>
              </a:rPr>
              <a:t>Niemen Marcus: credit card information for 350,000 customers exposed</a:t>
            </a:r>
          </a:p>
          <a:p>
            <a:r>
              <a:rPr lang="en-US" sz="2500" dirty="0"/>
              <a:t>And many more</a:t>
            </a:r>
          </a:p>
          <a:p>
            <a:pPr lvl="1"/>
            <a:r>
              <a:rPr lang="en-US" sz="2500" dirty="0"/>
              <a:t>Home Depot</a:t>
            </a:r>
          </a:p>
          <a:p>
            <a:pPr lvl="1"/>
            <a:r>
              <a:rPr lang="en-US" sz="2500" dirty="0"/>
              <a:t>JP Morgan Chase</a:t>
            </a:r>
          </a:p>
          <a:p>
            <a:pPr lvl="1"/>
            <a:r>
              <a:rPr lang="en-US" sz="2500" dirty="0"/>
              <a:t>Jimmy Johns</a:t>
            </a:r>
          </a:p>
          <a:p>
            <a:pPr lvl="1"/>
            <a:r>
              <a:rPr lang="en-US" sz="2500" dirty="0"/>
              <a:t>…</a:t>
            </a:r>
          </a:p>
          <a:p>
            <a:r>
              <a:rPr lang="en-US" sz="2500" b="1" dirty="0">
                <a:solidFill>
                  <a:schemeClr val="accent2"/>
                </a:solidFill>
              </a:rPr>
              <a:t>US Public Utilities</a:t>
            </a:r>
            <a:r>
              <a:rPr lang="en-US" sz="2500" dirty="0"/>
              <a:t>: Homeland Security confirmed the control systems for several public securities were hacked in 2014</a:t>
            </a:r>
          </a:p>
          <a:p>
            <a:pPr marL="0" indent="0">
              <a:buNone/>
            </a:pPr>
            <a:endParaRPr lang="en-US" sz="1500" dirty="0"/>
          </a:p>
        </p:txBody>
      </p:sp>
      <p:sp>
        <p:nvSpPr>
          <p:cNvPr id="4" name="Slide Number Placeholder 3">
            <a:extLst>
              <a:ext uri="{FF2B5EF4-FFF2-40B4-BE49-F238E27FC236}">
                <a16:creationId xmlns:a16="http://schemas.microsoft.com/office/drawing/2014/main" id="{F330DE11-E87F-5F83-3439-C97DB18EEE5D}"/>
              </a:ext>
            </a:extLst>
          </p:cNvPr>
          <p:cNvSpPr>
            <a:spLocks noGrp="1"/>
          </p:cNvSpPr>
          <p:nvPr>
            <p:ph type="sldNum" sz="quarter" idx="12"/>
          </p:nvPr>
        </p:nvSpPr>
        <p:spPr>
          <a:xfrm>
            <a:off x="8610600" y="6356350"/>
            <a:ext cx="2743200" cy="365125"/>
          </a:xfrm>
        </p:spPr>
        <p:txBody>
          <a:bodyPr>
            <a:normAutofit/>
          </a:bodyPr>
          <a:lstStyle/>
          <a:p>
            <a:pPr>
              <a:spcAft>
                <a:spcPts val="600"/>
              </a:spcAft>
            </a:pPr>
            <a:fld id="{7DF6DEEC-D04A-4FF0-9A08-7D39859C24F4}" type="slidenum">
              <a:rPr lang="en-US" smtClean="0"/>
              <a:pPr>
                <a:spcAft>
                  <a:spcPts val="600"/>
                </a:spcAft>
              </a:pPr>
              <a:t>25</a:t>
            </a:fld>
            <a:endParaRPr lang="en-US"/>
          </a:p>
        </p:txBody>
      </p:sp>
    </p:spTree>
    <p:extLst>
      <p:ext uri="{BB962C8B-B14F-4D97-AF65-F5344CB8AC3E}">
        <p14:creationId xmlns:p14="http://schemas.microsoft.com/office/powerpoint/2010/main" val="77292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72493" y="238539"/>
            <a:ext cx="11018520" cy="1434415"/>
          </a:xfrm>
        </p:spPr>
        <p:txBody>
          <a:bodyPr anchor="b">
            <a:normAutofit/>
          </a:bodyPr>
          <a:lstStyle/>
          <a:p>
            <a:r>
              <a:rPr lang="en-US" sz="5400" dirty="0"/>
              <a:t>More Detail on Target’s System Breach</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72493" y="2071316"/>
            <a:ext cx="6713552" cy="4119172"/>
          </a:xfrm>
        </p:spPr>
        <p:txBody>
          <a:bodyPr anchor="t">
            <a:normAutofit/>
          </a:bodyPr>
          <a:lstStyle/>
          <a:p>
            <a:pPr algn="just"/>
            <a:r>
              <a:rPr lang="en-US" sz="2200" dirty="0"/>
              <a:t>Target’s systems were compromised by a stolen password</a:t>
            </a:r>
          </a:p>
          <a:p>
            <a:pPr lvl="1" algn="just"/>
            <a:r>
              <a:rPr lang="en-US" sz="2200" dirty="0"/>
              <a:t>An HVAC company had access to their networks in order to monitor the systems</a:t>
            </a:r>
          </a:p>
          <a:p>
            <a:pPr lvl="1" algn="just"/>
            <a:r>
              <a:rPr lang="en-US" sz="2200" dirty="0"/>
              <a:t>This company was actually a Pittsburgh company …</a:t>
            </a:r>
          </a:p>
          <a:p>
            <a:pPr algn="just"/>
            <a:r>
              <a:rPr lang="en-US" sz="2200" dirty="0"/>
              <a:t>The perpetrators were then able to legitimately gain access to the systems</a:t>
            </a:r>
          </a:p>
          <a:p>
            <a:pPr algn="just"/>
            <a:r>
              <a:rPr lang="en-US" sz="2200" dirty="0"/>
              <a:t>They installed malware on the Point of Sale (POS) systems</a:t>
            </a:r>
          </a:p>
          <a:p>
            <a:pPr algn="just"/>
            <a:r>
              <a:rPr lang="en-US" sz="2200" dirty="0"/>
              <a:t>The malware was able to steal 40 million credit cards in 2 ½ weeks</a:t>
            </a:r>
          </a:p>
        </p:txBody>
      </p:sp>
      <p:pic>
        <p:nvPicPr>
          <p:cNvPr id="6" name="Picture 5">
            <a:extLst>
              <a:ext uri="{FF2B5EF4-FFF2-40B4-BE49-F238E27FC236}">
                <a16:creationId xmlns:a16="http://schemas.microsoft.com/office/drawing/2014/main" id="{351DE922-40D6-5FAB-CAA0-DA289F627547}"/>
              </a:ext>
            </a:extLst>
          </p:cNvPr>
          <p:cNvPicPr>
            <a:picLocks noChangeAspect="1"/>
          </p:cNvPicPr>
          <p:nvPr/>
        </p:nvPicPr>
        <p:blipFill rotWithShape="1">
          <a:blip r:embed="rId2"/>
          <a:srcRect l="4850" r="7252" b="-3"/>
          <a:stretch/>
        </p:blipFill>
        <p:spPr>
          <a:xfrm>
            <a:off x="7675658" y="2093976"/>
            <a:ext cx="3941064" cy="4096512"/>
          </a:xfrm>
          <a:prstGeom prst="rect">
            <a:avLst/>
          </a:prstGeom>
        </p:spPr>
      </p:pic>
      <p:sp>
        <p:nvSpPr>
          <p:cNvPr id="5" name="Slide Number Placeholder 4">
            <a:extLst>
              <a:ext uri="{FF2B5EF4-FFF2-40B4-BE49-F238E27FC236}">
                <a16:creationId xmlns:a16="http://schemas.microsoft.com/office/drawing/2014/main" id="{D28CC9C5-0817-FECE-7244-749D1C63CA89}"/>
              </a:ext>
            </a:extLst>
          </p:cNvPr>
          <p:cNvSpPr>
            <a:spLocks noGrp="1"/>
          </p:cNvSpPr>
          <p:nvPr>
            <p:ph type="sldNum" sz="quarter" idx="12"/>
          </p:nvPr>
        </p:nvSpPr>
        <p:spPr/>
        <p:txBody>
          <a:bodyPr/>
          <a:lstStyle/>
          <a:p>
            <a:fld id="{7DF6DEEC-D04A-4FF0-9A08-7D39859C24F4}" type="slidenum">
              <a:rPr lang="en-US" smtClean="0"/>
              <a:t>26</a:t>
            </a:fld>
            <a:endParaRPr lang="en-US"/>
          </a:p>
        </p:txBody>
      </p:sp>
    </p:spTree>
    <p:extLst>
      <p:ext uri="{BB962C8B-B14F-4D97-AF65-F5344CB8AC3E}">
        <p14:creationId xmlns:p14="http://schemas.microsoft.com/office/powerpoint/2010/main" val="406983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5400" dirty="0"/>
              <a:t>Understanding the Need</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r>
              <a:rPr lang="en-US" sz="3000" dirty="0"/>
              <a:t>We need to understand the business asset that requires protection</a:t>
            </a:r>
          </a:p>
          <a:p>
            <a:r>
              <a:rPr lang="en-US" sz="3000" dirty="0"/>
              <a:t>We then want to ensure the system protects that business asset</a:t>
            </a:r>
          </a:p>
          <a:p>
            <a:r>
              <a:rPr lang="en-US" sz="3000" dirty="0"/>
              <a:t>We do this by imagining the ways in which the business asset is at risk</a:t>
            </a:r>
          </a:p>
          <a:p>
            <a:pPr lvl="1"/>
            <a:r>
              <a:rPr lang="en-US" sz="3000" dirty="0"/>
              <a:t>We then articulate the desired response to that risk</a:t>
            </a:r>
          </a:p>
          <a:p>
            <a:pPr marL="457200" lvl="1" indent="0">
              <a:buNone/>
            </a:pPr>
            <a:endParaRPr lang="en-US" sz="3000" dirty="0"/>
          </a:p>
        </p:txBody>
      </p:sp>
      <p:sp>
        <p:nvSpPr>
          <p:cNvPr id="4" name="Slide Number Placeholder 3">
            <a:extLst>
              <a:ext uri="{FF2B5EF4-FFF2-40B4-BE49-F238E27FC236}">
                <a16:creationId xmlns:a16="http://schemas.microsoft.com/office/drawing/2014/main" id="{4BA2F0DA-0EEC-F8A5-D63E-EE68ABB198E4}"/>
              </a:ext>
            </a:extLst>
          </p:cNvPr>
          <p:cNvSpPr>
            <a:spLocks noGrp="1"/>
          </p:cNvSpPr>
          <p:nvPr>
            <p:ph type="sldNum" sz="quarter" idx="12"/>
          </p:nvPr>
        </p:nvSpPr>
        <p:spPr>
          <a:xfrm>
            <a:off x="8610600" y="6356350"/>
            <a:ext cx="2743200" cy="365125"/>
          </a:xfrm>
        </p:spPr>
        <p:txBody>
          <a:bodyPr>
            <a:normAutofit/>
          </a:bodyPr>
          <a:lstStyle/>
          <a:p>
            <a:pPr>
              <a:spcAft>
                <a:spcPts val="600"/>
              </a:spcAft>
            </a:pPr>
            <a:fld id="{7DF6DEEC-D04A-4FF0-9A08-7D39859C24F4}" type="slidenum">
              <a:rPr lang="en-US" smtClean="0"/>
              <a:pPr>
                <a:spcAft>
                  <a:spcPts val="600"/>
                </a:spcAft>
              </a:pPr>
              <a:t>27</a:t>
            </a:fld>
            <a:endParaRPr lang="en-US"/>
          </a:p>
        </p:txBody>
      </p:sp>
    </p:spTree>
    <p:extLst>
      <p:ext uri="{BB962C8B-B14F-4D97-AF65-F5344CB8AC3E}">
        <p14:creationId xmlns:p14="http://schemas.microsoft.com/office/powerpoint/2010/main" val="2982936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371597" y="348865"/>
            <a:ext cx="10044023" cy="877729"/>
          </a:xfrm>
        </p:spPr>
        <p:txBody>
          <a:bodyPr anchor="ctr">
            <a:normAutofit/>
          </a:bodyPr>
          <a:lstStyle/>
          <a:p>
            <a:r>
              <a:rPr lang="en-US" sz="4000">
                <a:solidFill>
                  <a:srgbClr val="FFFFFF"/>
                </a:solidFill>
              </a:rPr>
              <a:t>Business Context</a:t>
            </a:r>
          </a:p>
        </p:txBody>
      </p:sp>
      <p:graphicFrame>
        <p:nvGraphicFramePr>
          <p:cNvPr id="5" name="Content Placeholder 2">
            <a:extLst>
              <a:ext uri="{FF2B5EF4-FFF2-40B4-BE49-F238E27FC236}">
                <a16:creationId xmlns:a16="http://schemas.microsoft.com/office/drawing/2014/main" id="{A6EE2BEC-DFA9-ECFC-EC44-80CF70CC94E9}"/>
              </a:ext>
            </a:extLst>
          </p:cNvPr>
          <p:cNvGraphicFramePr>
            <a:graphicFrameLocks noGrp="1"/>
          </p:cNvGraphicFramePr>
          <p:nvPr>
            <p:ph idx="1"/>
            <p:extLst>
              <p:ext uri="{D42A27DB-BD31-4B8C-83A1-F6EECF244321}">
                <p14:modId xmlns:p14="http://schemas.microsoft.com/office/powerpoint/2010/main" val="252380810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98052AC-B11A-BBFF-4599-A0E8F7E4E8C8}"/>
              </a:ext>
            </a:extLst>
          </p:cNvPr>
          <p:cNvSpPr>
            <a:spLocks noGrp="1"/>
          </p:cNvSpPr>
          <p:nvPr>
            <p:ph type="sldNum" sz="quarter" idx="12"/>
          </p:nvPr>
        </p:nvSpPr>
        <p:spPr/>
        <p:txBody>
          <a:bodyPr/>
          <a:lstStyle/>
          <a:p>
            <a:fld id="{7DF6DEEC-D04A-4FF0-9A08-7D39859C24F4}" type="slidenum">
              <a:rPr lang="en-US" smtClean="0"/>
              <a:t>28</a:t>
            </a:fld>
            <a:endParaRPr lang="en-US"/>
          </a:p>
        </p:txBody>
      </p:sp>
    </p:spTree>
    <p:extLst>
      <p:ext uri="{BB962C8B-B14F-4D97-AF65-F5344CB8AC3E}">
        <p14:creationId xmlns:p14="http://schemas.microsoft.com/office/powerpoint/2010/main" val="121064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35249" y="-319465"/>
            <a:ext cx="5323715" cy="1642970"/>
          </a:xfrm>
        </p:spPr>
        <p:txBody>
          <a:bodyPr anchor="b">
            <a:normAutofit/>
          </a:bodyPr>
          <a:lstStyle/>
          <a:p>
            <a:r>
              <a:rPr lang="en-US" sz="4000" dirty="0"/>
              <a:t>What is Security?</a:t>
            </a:r>
          </a:p>
        </p:txBody>
      </p:sp>
      <p:sp>
        <p:nvSpPr>
          <p:cNvPr id="3" name="Content Placeholder 2"/>
          <p:cNvSpPr>
            <a:spLocks noGrp="1"/>
          </p:cNvSpPr>
          <p:nvPr>
            <p:ph idx="1"/>
          </p:nvPr>
        </p:nvSpPr>
        <p:spPr>
          <a:xfrm>
            <a:off x="235249" y="1642970"/>
            <a:ext cx="6224863" cy="4863847"/>
          </a:xfrm>
        </p:spPr>
        <p:txBody>
          <a:bodyPr anchor="t">
            <a:normAutofit fontScale="77500" lnSpcReduction="20000"/>
          </a:bodyPr>
          <a:lstStyle/>
          <a:p>
            <a:r>
              <a:rPr lang="en-US" sz="3000" dirty="0"/>
              <a:t>Based on this discussion, how do you define security?</a:t>
            </a:r>
          </a:p>
          <a:p>
            <a:endParaRPr lang="en-US" sz="3000" dirty="0"/>
          </a:p>
          <a:p>
            <a:r>
              <a:rPr lang="x-none" sz="3000" dirty="0"/>
              <a:t>Security is a measure of the system’s ability to </a:t>
            </a:r>
            <a:r>
              <a:rPr lang="en-US" sz="3000" dirty="0"/>
              <a:t>protect data and information from unauthorized access while still providing access to people and systems that are authorized. </a:t>
            </a:r>
            <a:r>
              <a:rPr lang="x-none" sz="3000" dirty="0"/>
              <a:t> </a:t>
            </a:r>
            <a:endParaRPr lang="en-US" sz="3000" dirty="0"/>
          </a:p>
          <a:p>
            <a:endParaRPr lang="en-US" sz="3000" dirty="0"/>
          </a:p>
          <a:p>
            <a:r>
              <a:rPr lang="x-none" sz="3000" dirty="0"/>
              <a:t>An action taken against a computer system with the intention of doing harm is called an </a:t>
            </a:r>
            <a:r>
              <a:rPr lang="x-none" sz="3000" i="1" dirty="0"/>
              <a:t>attack</a:t>
            </a:r>
            <a:r>
              <a:rPr lang="x-none" sz="3000" dirty="0"/>
              <a:t> and can take a number of forms. </a:t>
            </a:r>
            <a:endParaRPr lang="en-US" sz="3000" dirty="0"/>
          </a:p>
          <a:p>
            <a:endParaRPr lang="en-US" sz="3000" dirty="0"/>
          </a:p>
          <a:p>
            <a:r>
              <a:rPr lang="x-none" sz="3000" dirty="0"/>
              <a:t>It may be an unauthorized attempt to access data or services or to modify data, or it may be intended to deny services to legitimate users.</a:t>
            </a:r>
            <a:endParaRPr lang="en-US" sz="3000" dirty="0"/>
          </a:p>
          <a:p>
            <a:endParaRPr lang="en-US" sz="2000" dirty="0"/>
          </a:p>
          <a:p>
            <a:endParaRPr lang="en-US" sz="2000" dirty="0"/>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BE2AECC-2758-6B1C-7E2F-1BFBBD0E9F53}"/>
              </a:ext>
            </a:extLst>
          </p:cNvPr>
          <p:cNvPicPr>
            <a:picLocks noChangeAspect="1"/>
          </p:cNvPicPr>
          <p:nvPr/>
        </p:nvPicPr>
        <p:blipFill>
          <a:blip r:embed="rId2"/>
          <a:stretch>
            <a:fillRect/>
          </a:stretch>
        </p:blipFill>
        <p:spPr>
          <a:xfrm>
            <a:off x="7075967" y="1852213"/>
            <a:ext cx="4170530" cy="3185466"/>
          </a:xfrm>
          <a:prstGeom prst="rect">
            <a:avLst/>
          </a:prstGeom>
        </p:spPr>
      </p:pic>
      <p:sp>
        <p:nvSpPr>
          <p:cNvPr id="4" name="Slide Number Placeholder 3">
            <a:extLst>
              <a:ext uri="{FF2B5EF4-FFF2-40B4-BE49-F238E27FC236}">
                <a16:creationId xmlns:a16="http://schemas.microsoft.com/office/drawing/2014/main" id="{9DAA6DA8-B899-3159-5864-A6AA5CAA4A81}"/>
              </a:ext>
            </a:extLst>
          </p:cNvPr>
          <p:cNvSpPr>
            <a:spLocks noGrp="1"/>
          </p:cNvSpPr>
          <p:nvPr>
            <p:ph type="sldNum" sz="quarter" idx="12"/>
          </p:nvPr>
        </p:nvSpPr>
        <p:spPr/>
        <p:txBody>
          <a:bodyPr/>
          <a:lstStyle/>
          <a:p>
            <a:fld id="{7DF6DEEC-D04A-4FF0-9A08-7D39859C24F4}" type="slidenum">
              <a:rPr lang="en-US" smtClean="0"/>
              <a:t>29</a:t>
            </a:fld>
            <a:endParaRPr lang="en-US"/>
          </a:p>
        </p:txBody>
      </p:sp>
    </p:spTree>
    <p:extLst>
      <p:ext uri="{BB962C8B-B14F-4D97-AF65-F5344CB8AC3E}">
        <p14:creationId xmlns:p14="http://schemas.microsoft.com/office/powerpoint/2010/main" val="320433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50" name="Rectangle 2664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2" name="Rectangle 2665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46" name="Picture 26645" descr="Technological background">
            <a:extLst>
              <a:ext uri="{FF2B5EF4-FFF2-40B4-BE49-F238E27FC236}">
                <a16:creationId xmlns:a16="http://schemas.microsoft.com/office/drawing/2014/main" id="{C2F8A1C8-2A28-22FB-C6D6-CDABA355CA06}"/>
              </a:ext>
            </a:extLst>
          </p:cNvPr>
          <p:cNvPicPr>
            <a:picLocks noChangeAspect="1"/>
          </p:cNvPicPr>
          <p:nvPr/>
        </p:nvPicPr>
        <p:blipFill rotWithShape="1">
          <a:blip r:embed="rId3"/>
          <a:srcRect l="21976" r="36912"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6625" name="Rectangle 2"/>
          <p:cNvSpPr>
            <a:spLocks noGrp="1" noChangeArrowheads="1"/>
          </p:cNvSpPr>
          <p:nvPr>
            <p:ph type="title"/>
          </p:nvPr>
        </p:nvSpPr>
        <p:spPr>
          <a:xfrm>
            <a:off x="172278" y="115903"/>
            <a:ext cx="6831188" cy="1322887"/>
          </a:xfrm>
        </p:spPr>
        <p:txBody>
          <a:bodyPr>
            <a:normAutofit/>
          </a:bodyPr>
          <a:lstStyle/>
          <a:p>
            <a:r>
              <a:rPr lang="en-US" dirty="0"/>
              <a:t>Nonfunctional requirements</a:t>
            </a:r>
          </a:p>
        </p:txBody>
      </p:sp>
      <p:sp>
        <p:nvSpPr>
          <p:cNvPr id="26626" name="Rectangle 3"/>
          <p:cNvSpPr>
            <a:spLocks noGrp="1" noChangeArrowheads="1"/>
          </p:cNvSpPr>
          <p:nvPr>
            <p:ph type="body" idx="1"/>
          </p:nvPr>
        </p:nvSpPr>
        <p:spPr>
          <a:xfrm>
            <a:off x="243625" y="1717024"/>
            <a:ext cx="7724597" cy="3908585"/>
          </a:xfrm>
        </p:spPr>
        <p:txBody>
          <a:bodyPr>
            <a:noAutofit/>
          </a:bodyPr>
          <a:lstStyle/>
          <a:p>
            <a:r>
              <a:rPr lang="en-US" sz="2400" dirty="0"/>
              <a:t>Software systems are characterized both by their functional requirements (FRs) (what the system does) and by their nonfunctional requirements (NFRs) (how the system behaves with respect to some observable attributes like reliability, reusability, maintainability, etc.). </a:t>
            </a:r>
          </a:p>
          <a:p>
            <a:pPr>
              <a:buFontTx/>
              <a:buNone/>
            </a:pPr>
            <a:endParaRPr lang="en-US" sz="2400" dirty="0"/>
          </a:p>
          <a:p>
            <a:r>
              <a:rPr lang="en-US" sz="2400" dirty="0"/>
              <a:t>In the software marketplace, in which functionally equivalent products compete for the same customer, NFRs become more important.</a:t>
            </a:r>
          </a:p>
          <a:p>
            <a:pPr>
              <a:buFontTx/>
              <a:buNone/>
            </a:pPr>
            <a:endParaRPr lang="en-US" sz="2400" dirty="0"/>
          </a:p>
          <a:p>
            <a:r>
              <a:rPr lang="en-US" sz="2400" dirty="0"/>
              <a:t>NFRs receive little attention relative to Functional Requirements.</a:t>
            </a:r>
          </a:p>
        </p:txBody>
      </p:sp>
      <p:sp>
        <p:nvSpPr>
          <p:cNvPr id="26627" name="Slide Number Placeholder 3"/>
          <p:cNvSpPr>
            <a:spLocks noGrp="1"/>
          </p:cNvSpPr>
          <p:nvPr>
            <p:ph type="sldNum" sz="quarter" idx="12"/>
          </p:nvPr>
        </p:nvSpPr>
        <p:spPr>
          <a:xfrm>
            <a:off x="8610600" y="6356350"/>
            <a:ext cx="2743200" cy="365125"/>
          </a:xfrm>
        </p:spPr>
        <p:txBody>
          <a:bodyPr>
            <a:normAutofit/>
          </a:bodyPr>
          <a:lstStyle/>
          <a:p>
            <a:pPr marL="0" marR="0" lvl="0" indent="0" defTabSz="914400" rtl="0" eaLnBrk="1" fontAlgn="base" latinLnBrk="0" hangingPunct="1">
              <a:spcBef>
                <a:spcPct val="0"/>
              </a:spcBef>
              <a:spcAft>
                <a:spcPts val="600"/>
              </a:spcAft>
              <a:buClrTx/>
              <a:buSzTx/>
              <a:buFontTx/>
              <a:buNone/>
              <a:tabLst/>
              <a:defRPr/>
            </a:pPr>
            <a:fld id="{5A768BD1-4574-45E7-B4C5-2FA28E41E087}" type="slidenum">
              <a:rPr kumimoji="0" lang="en-US" sz="1000" b="0" i="0" u="none" strike="noStrike" kern="1200" cap="none" spc="0" normalizeH="0" baseline="0" noProof="0">
                <a:ln>
                  <a:noFill/>
                </a:ln>
                <a:solidFill>
                  <a:srgbClr val="FFFFFF"/>
                </a:solidFill>
                <a:effectLst/>
                <a:uLnTx/>
                <a:uFillTx/>
                <a:latin typeface="Arial" charset="0"/>
                <a:ea typeface="+mn-ea"/>
                <a:cs typeface="Arial" charset="0"/>
              </a:rPr>
              <a:pPr marL="0" marR="0" lvl="0" indent="0" defTabSz="914400" rtl="0" eaLnBrk="1" fontAlgn="base" latinLnBrk="0" hangingPunct="1">
                <a:spcBef>
                  <a:spcPct val="0"/>
                </a:spcBef>
                <a:spcAft>
                  <a:spcPts val="600"/>
                </a:spcAft>
                <a:buClrTx/>
                <a:buSzTx/>
                <a:buFontTx/>
                <a:buNone/>
                <a:tabLst/>
                <a:defRPr/>
              </a:pPr>
              <a:t>3</a:t>
            </a:fld>
            <a:endParaRPr kumimoji="0" lang="en-US" sz="1000" b="0" i="0" u="none" strike="noStrike" kern="1200" cap="none" spc="0" normalizeH="0" baseline="0" noProof="0">
              <a:ln>
                <a:noFill/>
              </a:ln>
              <a:solidFill>
                <a:srgbClr val="FFFFFF"/>
              </a:solidFill>
              <a:effectLst/>
              <a:uLnTx/>
              <a:uFillTx/>
              <a:latin typeface="Arial" charset="0"/>
              <a:ea typeface="+mn-ea"/>
              <a:cs typeface="Arial" charset="0"/>
            </a:endParaRPr>
          </a:p>
        </p:txBody>
      </p:sp>
    </p:spTree>
    <p:extLst>
      <p:ext uri="{BB962C8B-B14F-4D97-AF65-F5344CB8AC3E}">
        <p14:creationId xmlns:p14="http://schemas.microsoft.com/office/powerpoint/2010/main" val="2080658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2456" y="0"/>
            <a:ext cx="6652277" cy="1488871"/>
          </a:xfrm>
        </p:spPr>
        <p:txBody>
          <a:bodyPr anchor="b">
            <a:normAutofit/>
          </a:bodyPr>
          <a:lstStyle/>
          <a:p>
            <a:r>
              <a:rPr lang="en-US" sz="4000" dirty="0"/>
              <a:t>Security – A Set of Concerns</a:t>
            </a:r>
          </a:p>
        </p:txBody>
      </p:sp>
      <p:sp>
        <p:nvSpPr>
          <p:cNvPr id="3" name="Content Placeholder 2"/>
          <p:cNvSpPr>
            <a:spLocks noGrp="1"/>
          </p:cNvSpPr>
          <p:nvPr>
            <p:ph idx="1"/>
          </p:nvPr>
        </p:nvSpPr>
        <p:spPr>
          <a:xfrm>
            <a:off x="1" y="1852214"/>
            <a:ext cx="6897188" cy="4396186"/>
          </a:xfrm>
        </p:spPr>
        <p:txBody>
          <a:bodyPr anchor="t">
            <a:noAutofit/>
          </a:bodyPr>
          <a:lstStyle/>
          <a:p>
            <a:r>
              <a:rPr lang="en-US" sz="3000" dirty="0"/>
              <a:t>The</a:t>
            </a:r>
            <a:r>
              <a:rPr lang="en-US" sz="3000" baseline="0" dirty="0"/>
              <a:t> related concerns are typically classified as “security” concerns</a:t>
            </a:r>
          </a:p>
          <a:p>
            <a:r>
              <a:rPr lang="en-US" sz="3000" baseline="0" dirty="0"/>
              <a:t>In software these concerns are typically other quality attributes that are related to security, in particular:</a:t>
            </a:r>
          </a:p>
          <a:p>
            <a:pPr lvl="1"/>
            <a:r>
              <a:rPr lang="en-US" sz="3000" dirty="0">
                <a:solidFill>
                  <a:schemeClr val="accent2"/>
                </a:solidFill>
              </a:rPr>
              <a:t>Confidentiality</a:t>
            </a:r>
          </a:p>
          <a:p>
            <a:pPr lvl="1"/>
            <a:r>
              <a:rPr lang="en-US" sz="3000" dirty="0">
                <a:solidFill>
                  <a:schemeClr val="accent2"/>
                </a:solidFill>
              </a:rPr>
              <a:t>Data integrity</a:t>
            </a:r>
          </a:p>
          <a:p>
            <a:pPr lvl="1"/>
            <a:r>
              <a:rPr lang="en-US" sz="3000" dirty="0">
                <a:solidFill>
                  <a:schemeClr val="accent2"/>
                </a:solidFill>
              </a:rPr>
              <a:t>Non repudiation</a:t>
            </a:r>
          </a:p>
          <a:p>
            <a:pPr lvl="1"/>
            <a:r>
              <a:rPr lang="en-US" sz="3000" dirty="0">
                <a:solidFill>
                  <a:schemeClr val="accent2"/>
                </a:solidFill>
              </a:rPr>
              <a:t>Availability</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308D723-0135-BF78-9E8C-A936978158DE}"/>
              </a:ext>
            </a:extLst>
          </p:cNvPr>
          <p:cNvPicPr>
            <a:picLocks noChangeAspect="1"/>
          </p:cNvPicPr>
          <p:nvPr/>
        </p:nvPicPr>
        <p:blipFill>
          <a:blip r:embed="rId2"/>
          <a:stretch>
            <a:fillRect/>
          </a:stretch>
        </p:blipFill>
        <p:spPr>
          <a:xfrm>
            <a:off x="7075967" y="1852213"/>
            <a:ext cx="4170530" cy="3185466"/>
          </a:xfrm>
          <a:prstGeom prst="rect">
            <a:avLst/>
          </a:prstGeom>
        </p:spPr>
      </p:pic>
      <p:sp>
        <p:nvSpPr>
          <p:cNvPr id="4" name="Slide Number Placeholder 3">
            <a:extLst>
              <a:ext uri="{FF2B5EF4-FFF2-40B4-BE49-F238E27FC236}">
                <a16:creationId xmlns:a16="http://schemas.microsoft.com/office/drawing/2014/main" id="{BEDAA3FC-6E8A-7BA0-7C04-F95EFE84878A}"/>
              </a:ext>
            </a:extLst>
          </p:cNvPr>
          <p:cNvSpPr>
            <a:spLocks noGrp="1"/>
          </p:cNvSpPr>
          <p:nvPr>
            <p:ph type="sldNum" sz="quarter" idx="12"/>
          </p:nvPr>
        </p:nvSpPr>
        <p:spPr/>
        <p:txBody>
          <a:bodyPr/>
          <a:lstStyle/>
          <a:p>
            <a:fld id="{7DF6DEEC-D04A-4FF0-9A08-7D39859C24F4}" type="slidenum">
              <a:rPr lang="en-US" smtClean="0"/>
              <a:t>30</a:t>
            </a:fld>
            <a:endParaRPr lang="en-US"/>
          </a:p>
        </p:txBody>
      </p:sp>
    </p:spTree>
    <p:extLst>
      <p:ext uri="{BB962C8B-B14F-4D97-AF65-F5344CB8AC3E}">
        <p14:creationId xmlns:p14="http://schemas.microsoft.com/office/powerpoint/2010/main" val="2439070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98121" y="502020"/>
            <a:ext cx="7468012" cy="839100"/>
          </a:xfrm>
        </p:spPr>
        <p:txBody>
          <a:bodyPr anchor="b">
            <a:normAutofit/>
          </a:bodyPr>
          <a:lstStyle/>
          <a:p>
            <a:r>
              <a:rPr lang="en-US" sz="4000" b="1" dirty="0">
                <a:solidFill>
                  <a:schemeClr val="accent2"/>
                </a:solidFill>
              </a:rPr>
              <a:t>Confidentiality</a:t>
            </a:r>
            <a:r>
              <a:rPr lang="en-US" sz="4000" b="1" dirty="0"/>
              <a:t> as a part of security</a:t>
            </a:r>
          </a:p>
        </p:txBody>
      </p:sp>
      <p:sp>
        <p:nvSpPr>
          <p:cNvPr id="3" name="Content Placeholder 2"/>
          <p:cNvSpPr>
            <a:spLocks noGrp="1"/>
          </p:cNvSpPr>
          <p:nvPr>
            <p:ph idx="1"/>
          </p:nvPr>
        </p:nvSpPr>
        <p:spPr>
          <a:xfrm>
            <a:off x="365761" y="2420182"/>
            <a:ext cx="6094352" cy="3535083"/>
          </a:xfrm>
        </p:spPr>
        <p:txBody>
          <a:bodyPr anchor="t">
            <a:normAutofit/>
          </a:bodyPr>
          <a:lstStyle/>
          <a:p>
            <a:r>
              <a:rPr lang="en-US" sz="2400" dirty="0"/>
              <a:t>The property that reflects the extent to which:</a:t>
            </a:r>
          </a:p>
          <a:p>
            <a:endParaRPr lang="en-US" sz="2400" dirty="0"/>
          </a:p>
          <a:p>
            <a:pPr lvl="1"/>
            <a:r>
              <a:rPr lang="en-US" dirty="0"/>
              <a:t>Data and services are only available to those that are authorized to access them</a:t>
            </a:r>
          </a:p>
          <a:p>
            <a:endParaRPr lang="en-US" sz="2400" dirty="0"/>
          </a:p>
          <a:p>
            <a:r>
              <a:rPr lang="en-US" sz="2400" dirty="0"/>
              <a:t>Is this a concern for a Museum?  How about a Financial Institution?</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ADF48C3-8564-A655-576E-9766934BFB28}"/>
              </a:ext>
            </a:extLst>
          </p:cNvPr>
          <p:cNvPicPr>
            <a:picLocks noChangeAspect="1"/>
          </p:cNvPicPr>
          <p:nvPr/>
        </p:nvPicPr>
        <p:blipFill>
          <a:blip r:embed="rId2"/>
          <a:stretch>
            <a:fillRect/>
          </a:stretch>
        </p:blipFill>
        <p:spPr>
          <a:xfrm>
            <a:off x="7075967" y="1852213"/>
            <a:ext cx="4170530" cy="3185466"/>
          </a:xfrm>
          <a:prstGeom prst="rect">
            <a:avLst/>
          </a:prstGeom>
        </p:spPr>
      </p:pic>
      <p:sp>
        <p:nvSpPr>
          <p:cNvPr id="4" name="Slide Number Placeholder 3">
            <a:extLst>
              <a:ext uri="{FF2B5EF4-FFF2-40B4-BE49-F238E27FC236}">
                <a16:creationId xmlns:a16="http://schemas.microsoft.com/office/drawing/2014/main" id="{FF71D4C7-0915-F188-4914-5FD139C3D25F}"/>
              </a:ext>
            </a:extLst>
          </p:cNvPr>
          <p:cNvSpPr>
            <a:spLocks noGrp="1"/>
          </p:cNvSpPr>
          <p:nvPr>
            <p:ph type="sldNum" sz="quarter" idx="12"/>
          </p:nvPr>
        </p:nvSpPr>
        <p:spPr/>
        <p:txBody>
          <a:bodyPr/>
          <a:lstStyle/>
          <a:p>
            <a:fld id="{7DF6DEEC-D04A-4FF0-9A08-7D39859C24F4}" type="slidenum">
              <a:rPr lang="en-US" smtClean="0"/>
              <a:t>31</a:t>
            </a:fld>
            <a:endParaRPr lang="en-US"/>
          </a:p>
        </p:txBody>
      </p:sp>
    </p:spTree>
    <p:extLst>
      <p:ext uri="{BB962C8B-B14F-4D97-AF65-F5344CB8AC3E}">
        <p14:creationId xmlns:p14="http://schemas.microsoft.com/office/powerpoint/2010/main" val="267249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57200" y="-39234"/>
            <a:ext cx="6462173" cy="1642970"/>
          </a:xfrm>
        </p:spPr>
        <p:txBody>
          <a:bodyPr anchor="b">
            <a:normAutofit/>
          </a:bodyPr>
          <a:lstStyle/>
          <a:p>
            <a:r>
              <a:rPr lang="en-US" sz="4000" b="1" dirty="0">
                <a:solidFill>
                  <a:schemeClr val="accent2"/>
                </a:solidFill>
              </a:rPr>
              <a:t>Integrity</a:t>
            </a:r>
            <a:r>
              <a:rPr lang="en-US" sz="4000" b="1" dirty="0"/>
              <a:t> as a part of security</a:t>
            </a:r>
          </a:p>
        </p:txBody>
      </p:sp>
      <p:sp>
        <p:nvSpPr>
          <p:cNvPr id="3" name="Content Placeholder 2"/>
          <p:cNvSpPr>
            <a:spLocks noGrp="1"/>
          </p:cNvSpPr>
          <p:nvPr>
            <p:ph idx="1"/>
          </p:nvPr>
        </p:nvSpPr>
        <p:spPr>
          <a:xfrm>
            <a:off x="326571" y="2405894"/>
            <a:ext cx="6725542" cy="3535083"/>
          </a:xfrm>
        </p:spPr>
        <p:txBody>
          <a:bodyPr anchor="t">
            <a:noAutofit/>
          </a:bodyPr>
          <a:lstStyle/>
          <a:p>
            <a:r>
              <a:rPr lang="en-US" sz="3000" dirty="0"/>
              <a:t>This property can also refer to data or services</a:t>
            </a:r>
          </a:p>
          <a:p>
            <a:r>
              <a:rPr lang="en-US" sz="3000" dirty="0"/>
              <a:t>It reflects the extent to which data or services can be delivered as intended</a:t>
            </a:r>
          </a:p>
          <a:p>
            <a:endParaRPr lang="en-US" sz="3000" dirty="0"/>
          </a:p>
          <a:p>
            <a:r>
              <a:rPr lang="en-US" sz="3000" dirty="0"/>
              <a:t>e.g., hopefully the grade that we have recorded for you in this course is correct …</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D392AB0-552E-8785-276D-06A3ABDB60B0}"/>
              </a:ext>
            </a:extLst>
          </p:cNvPr>
          <p:cNvPicPr>
            <a:picLocks noChangeAspect="1"/>
          </p:cNvPicPr>
          <p:nvPr/>
        </p:nvPicPr>
        <p:blipFill>
          <a:blip r:embed="rId2"/>
          <a:stretch>
            <a:fillRect/>
          </a:stretch>
        </p:blipFill>
        <p:spPr>
          <a:xfrm>
            <a:off x="7075967" y="1852213"/>
            <a:ext cx="4170530" cy="3185466"/>
          </a:xfrm>
          <a:prstGeom prst="rect">
            <a:avLst/>
          </a:prstGeom>
        </p:spPr>
      </p:pic>
      <p:sp>
        <p:nvSpPr>
          <p:cNvPr id="4" name="Slide Number Placeholder 3">
            <a:extLst>
              <a:ext uri="{FF2B5EF4-FFF2-40B4-BE49-F238E27FC236}">
                <a16:creationId xmlns:a16="http://schemas.microsoft.com/office/drawing/2014/main" id="{61BC9AFA-D1A6-E38D-1505-30B6A2217D38}"/>
              </a:ext>
            </a:extLst>
          </p:cNvPr>
          <p:cNvSpPr>
            <a:spLocks noGrp="1"/>
          </p:cNvSpPr>
          <p:nvPr>
            <p:ph type="sldNum" sz="quarter" idx="12"/>
          </p:nvPr>
        </p:nvSpPr>
        <p:spPr/>
        <p:txBody>
          <a:bodyPr/>
          <a:lstStyle/>
          <a:p>
            <a:fld id="{7DF6DEEC-D04A-4FF0-9A08-7D39859C24F4}" type="slidenum">
              <a:rPr lang="en-US" smtClean="0"/>
              <a:t>32</a:t>
            </a:fld>
            <a:endParaRPr lang="en-US"/>
          </a:p>
        </p:txBody>
      </p:sp>
    </p:spTree>
    <p:extLst>
      <p:ext uri="{BB962C8B-B14F-4D97-AF65-F5344CB8AC3E}">
        <p14:creationId xmlns:p14="http://schemas.microsoft.com/office/powerpoint/2010/main" val="2517813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52626" y="95538"/>
            <a:ext cx="7983654" cy="1642970"/>
          </a:xfrm>
        </p:spPr>
        <p:txBody>
          <a:bodyPr anchor="b">
            <a:normAutofit/>
          </a:bodyPr>
          <a:lstStyle/>
          <a:p>
            <a:r>
              <a:rPr lang="en-US" sz="4000" b="1" dirty="0">
                <a:solidFill>
                  <a:schemeClr val="accent2"/>
                </a:solidFill>
              </a:rPr>
              <a:t>Non Repudiation </a:t>
            </a:r>
            <a:r>
              <a:rPr lang="en-US" sz="4000" b="1" dirty="0"/>
              <a:t>as a part of security</a:t>
            </a:r>
          </a:p>
        </p:txBody>
      </p:sp>
      <p:sp>
        <p:nvSpPr>
          <p:cNvPr id="3" name="Content Placeholder 2"/>
          <p:cNvSpPr>
            <a:spLocks noGrp="1"/>
          </p:cNvSpPr>
          <p:nvPr>
            <p:ph idx="1"/>
          </p:nvPr>
        </p:nvSpPr>
        <p:spPr>
          <a:xfrm>
            <a:off x="172279" y="2405894"/>
            <a:ext cx="6287834" cy="3535083"/>
          </a:xfrm>
        </p:spPr>
        <p:txBody>
          <a:bodyPr anchor="t">
            <a:noAutofit/>
          </a:bodyPr>
          <a:lstStyle/>
          <a:p>
            <a:r>
              <a:rPr lang="en-US" sz="3000" dirty="0"/>
              <a:t>Nonrepudiation is refers to the ability to guarantee that the sender can not later repudiate or deny having sent the message</a:t>
            </a:r>
          </a:p>
          <a:p>
            <a:r>
              <a:rPr lang="en-US" sz="3000" dirty="0"/>
              <a:t>It can also refer to the guarantee that the recipient cannot later deny having received the message</a:t>
            </a:r>
          </a:p>
          <a:p>
            <a:endParaRPr lang="en-US" sz="3000" dirty="0"/>
          </a:p>
          <a:p>
            <a:r>
              <a:rPr lang="en-US" sz="3000" dirty="0"/>
              <a:t>When might this be important? </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0D9CAC7-EC94-0956-7EDE-4C0D01C86DA5}"/>
              </a:ext>
            </a:extLst>
          </p:cNvPr>
          <p:cNvPicPr>
            <a:picLocks noChangeAspect="1"/>
          </p:cNvPicPr>
          <p:nvPr/>
        </p:nvPicPr>
        <p:blipFill>
          <a:blip r:embed="rId2"/>
          <a:stretch>
            <a:fillRect/>
          </a:stretch>
        </p:blipFill>
        <p:spPr>
          <a:xfrm>
            <a:off x="7075967" y="1852213"/>
            <a:ext cx="4170530" cy="3185466"/>
          </a:xfrm>
          <a:prstGeom prst="rect">
            <a:avLst/>
          </a:prstGeom>
        </p:spPr>
      </p:pic>
      <p:sp>
        <p:nvSpPr>
          <p:cNvPr id="4" name="Slide Number Placeholder 3">
            <a:extLst>
              <a:ext uri="{FF2B5EF4-FFF2-40B4-BE49-F238E27FC236}">
                <a16:creationId xmlns:a16="http://schemas.microsoft.com/office/drawing/2014/main" id="{72793DA6-6BBD-8829-13BC-E6DEC6E1FAFB}"/>
              </a:ext>
            </a:extLst>
          </p:cNvPr>
          <p:cNvSpPr>
            <a:spLocks noGrp="1"/>
          </p:cNvSpPr>
          <p:nvPr>
            <p:ph type="sldNum" sz="quarter" idx="12"/>
          </p:nvPr>
        </p:nvSpPr>
        <p:spPr/>
        <p:txBody>
          <a:bodyPr/>
          <a:lstStyle/>
          <a:p>
            <a:fld id="{7DF6DEEC-D04A-4FF0-9A08-7D39859C24F4}" type="slidenum">
              <a:rPr lang="en-US" smtClean="0"/>
              <a:t>33</a:t>
            </a:fld>
            <a:endParaRPr lang="en-US"/>
          </a:p>
        </p:txBody>
      </p:sp>
    </p:spTree>
    <p:extLst>
      <p:ext uri="{BB962C8B-B14F-4D97-AF65-F5344CB8AC3E}">
        <p14:creationId xmlns:p14="http://schemas.microsoft.com/office/powerpoint/2010/main" val="356077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0080" y="-37701"/>
            <a:ext cx="7162800" cy="1642970"/>
          </a:xfrm>
        </p:spPr>
        <p:txBody>
          <a:bodyPr anchor="b">
            <a:normAutofit/>
          </a:bodyPr>
          <a:lstStyle/>
          <a:p>
            <a:r>
              <a:rPr lang="en-US" sz="4000" b="1" dirty="0">
                <a:solidFill>
                  <a:schemeClr val="accent2"/>
                </a:solidFill>
              </a:rPr>
              <a:t>Availability</a:t>
            </a:r>
            <a:r>
              <a:rPr lang="en-US" sz="4000" b="1" dirty="0"/>
              <a:t> as a part of security</a:t>
            </a:r>
          </a:p>
        </p:txBody>
      </p:sp>
      <p:sp>
        <p:nvSpPr>
          <p:cNvPr id="3" name="Content Placeholder 2"/>
          <p:cNvSpPr>
            <a:spLocks noGrp="1"/>
          </p:cNvSpPr>
          <p:nvPr>
            <p:ph idx="1"/>
          </p:nvPr>
        </p:nvSpPr>
        <p:spPr>
          <a:xfrm>
            <a:off x="195872" y="2405894"/>
            <a:ext cx="6662127" cy="3535083"/>
          </a:xfrm>
        </p:spPr>
        <p:txBody>
          <a:bodyPr anchor="t">
            <a:noAutofit/>
          </a:bodyPr>
          <a:lstStyle/>
          <a:p>
            <a:r>
              <a:rPr lang="en-US" sz="3000" dirty="0"/>
              <a:t>This is the property that reflects the extent to which the system will be available for legitimate use</a:t>
            </a:r>
          </a:p>
          <a:p>
            <a:endParaRPr lang="en-US" sz="3000" dirty="0"/>
          </a:p>
          <a:p>
            <a:r>
              <a:rPr lang="en-US" sz="3000" dirty="0"/>
              <a:t>A denial of service attack is meant to disrupt the availability of a system</a:t>
            </a:r>
          </a:p>
          <a:p>
            <a:endParaRPr lang="en-US" sz="3000" dirty="0"/>
          </a:p>
          <a:p>
            <a:r>
              <a:rPr lang="en-US" sz="3000" dirty="0"/>
              <a:t>We will discuss Availability with more details in few slides.</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DE22BC4-CAA0-D615-182A-4403BB9DF4CC}"/>
              </a:ext>
            </a:extLst>
          </p:cNvPr>
          <p:cNvPicPr>
            <a:picLocks noChangeAspect="1"/>
          </p:cNvPicPr>
          <p:nvPr/>
        </p:nvPicPr>
        <p:blipFill>
          <a:blip r:embed="rId2"/>
          <a:stretch>
            <a:fillRect/>
          </a:stretch>
        </p:blipFill>
        <p:spPr>
          <a:xfrm>
            <a:off x="7075967" y="1852213"/>
            <a:ext cx="4170530" cy="3185466"/>
          </a:xfrm>
          <a:prstGeom prst="rect">
            <a:avLst/>
          </a:prstGeom>
        </p:spPr>
      </p:pic>
      <p:sp>
        <p:nvSpPr>
          <p:cNvPr id="4" name="Slide Number Placeholder 3">
            <a:extLst>
              <a:ext uri="{FF2B5EF4-FFF2-40B4-BE49-F238E27FC236}">
                <a16:creationId xmlns:a16="http://schemas.microsoft.com/office/drawing/2014/main" id="{517B9A9B-B20C-3F3B-37CD-B7669C1D412A}"/>
              </a:ext>
            </a:extLst>
          </p:cNvPr>
          <p:cNvSpPr>
            <a:spLocks noGrp="1"/>
          </p:cNvSpPr>
          <p:nvPr>
            <p:ph type="sldNum" sz="quarter" idx="12"/>
          </p:nvPr>
        </p:nvSpPr>
        <p:spPr/>
        <p:txBody>
          <a:bodyPr/>
          <a:lstStyle/>
          <a:p>
            <a:fld id="{7DF6DEEC-D04A-4FF0-9A08-7D39859C24F4}" type="slidenum">
              <a:rPr lang="en-US" smtClean="0"/>
              <a:t>34</a:t>
            </a:fld>
            <a:endParaRPr lang="en-US"/>
          </a:p>
        </p:txBody>
      </p:sp>
    </p:spTree>
    <p:extLst>
      <p:ext uri="{BB962C8B-B14F-4D97-AF65-F5344CB8AC3E}">
        <p14:creationId xmlns:p14="http://schemas.microsoft.com/office/powerpoint/2010/main" val="3846094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57200" y="290763"/>
            <a:ext cx="7666133" cy="912184"/>
          </a:xfrm>
        </p:spPr>
        <p:txBody>
          <a:bodyPr anchor="b">
            <a:normAutofit fontScale="90000"/>
          </a:bodyPr>
          <a:lstStyle/>
          <a:p>
            <a:r>
              <a:rPr lang="en-US" sz="4000" dirty="0"/>
              <a:t>How to specify security in terms of Quality Scenarios</a:t>
            </a:r>
          </a:p>
        </p:txBody>
      </p:sp>
      <p:sp>
        <p:nvSpPr>
          <p:cNvPr id="3" name="Content Placeholder 2"/>
          <p:cNvSpPr>
            <a:spLocks noGrp="1"/>
          </p:cNvSpPr>
          <p:nvPr>
            <p:ph idx="1"/>
          </p:nvPr>
        </p:nvSpPr>
        <p:spPr>
          <a:xfrm>
            <a:off x="354149" y="1653451"/>
            <a:ext cx="6367670" cy="4813310"/>
          </a:xfrm>
        </p:spPr>
        <p:txBody>
          <a:bodyPr anchor="t">
            <a:noAutofit/>
          </a:bodyPr>
          <a:lstStyle/>
          <a:p>
            <a:r>
              <a:rPr lang="en-US" sz="3000" dirty="0"/>
              <a:t>People often have trouble articulating the security concern</a:t>
            </a:r>
          </a:p>
          <a:p>
            <a:r>
              <a:rPr lang="en-US" sz="3000" dirty="0"/>
              <a:t>In this area it’s common to articulate the solution</a:t>
            </a:r>
          </a:p>
          <a:p>
            <a:pPr lvl="1"/>
            <a:r>
              <a:rPr lang="en-US" sz="3000" dirty="0"/>
              <a:t>e.g., “</a:t>
            </a:r>
            <a:r>
              <a:rPr lang="en-US" sz="3000" dirty="0">
                <a:solidFill>
                  <a:schemeClr val="accent2"/>
                </a:solidFill>
              </a:rPr>
              <a:t>System must support login</a:t>
            </a:r>
            <a:r>
              <a:rPr lang="en-US" sz="3000" dirty="0"/>
              <a:t>”</a:t>
            </a:r>
          </a:p>
          <a:p>
            <a:pPr lvl="0"/>
            <a:r>
              <a:rPr lang="en-US" sz="3000" dirty="0"/>
              <a:t>This makes it difficult to evaluate the security of the system</a:t>
            </a:r>
          </a:p>
          <a:p>
            <a:pPr lvl="1"/>
            <a:r>
              <a:rPr lang="en-US" sz="3000" dirty="0"/>
              <a:t>Rather than the support for the required mechanism</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13744ED-B9ED-7D0A-B443-D9D1220F2192}"/>
              </a:ext>
            </a:extLst>
          </p:cNvPr>
          <p:cNvPicPr>
            <a:picLocks noChangeAspect="1"/>
          </p:cNvPicPr>
          <p:nvPr/>
        </p:nvPicPr>
        <p:blipFill>
          <a:blip r:embed="rId2"/>
          <a:stretch>
            <a:fillRect/>
          </a:stretch>
        </p:blipFill>
        <p:spPr>
          <a:xfrm>
            <a:off x="7075967" y="1852213"/>
            <a:ext cx="4170530" cy="3185466"/>
          </a:xfrm>
          <a:prstGeom prst="rect">
            <a:avLst/>
          </a:prstGeom>
        </p:spPr>
      </p:pic>
      <p:sp>
        <p:nvSpPr>
          <p:cNvPr id="4" name="Slide Number Placeholder 3">
            <a:extLst>
              <a:ext uri="{FF2B5EF4-FFF2-40B4-BE49-F238E27FC236}">
                <a16:creationId xmlns:a16="http://schemas.microsoft.com/office/drawing/2014/main" id="{F22AABF1-E1AD-97F8-6E06-156A57D30BF1}"/>
              </a:ext>
            </a:extLst>
          </p:cNvPr>
          <p:cNvSpPr>
            <a:spLocks noGrp="1"/>
          </p:cNvSpPr>
          <p:nvPr>
            <p:ph type="sldNum" sz="quarter" idx="12"/>
          </p:nvPr>
        </p:nvSpPr>
        <p:spPr/>
        <p:txBody>
          <a:bodyPr/>
          <a:lstStyle/>
          <a:p>
            <a:fld id="{7DF6DEEC-D04A-4FF0-9A08-7D39859C24F4}" type="slidenum">
              <a:rPr lang="en-US" smtClean="0"/>
              <a:t>35</a:t>
            </a:fld>
            <a:endParaRPr lang="en-US"/>
          </a:p>
        </p:txBody>
      </p:sp>
    </p:spTree>
    <p:extLst>
      <p:ext uri="{BB962C8B-B14F-4D97-AF65-F5344CB8AC3E}">
        <p14:creationId xmlns:p14="http://schemas.microsoft.com/office/powerpoint/2010/main" val="2817567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Security General Scenario</a:t>
            </a:r>
          </a:p>
        </p:txBody>
      </p:sp>
      <p:sp>
        <p:nvSpPr>
          <p:cNvPr id="4" name="Slide Number Placeholder 3">
            <a:extLst>
              <a:ext uri="{FF2B5EF4-FFF2-40B4-BE49-F238E27FC236}">
                <a16:creationId xmlns:a16="http://schemas.microsoft.com/office/drawing/2014/main" id="{4B15464D-D17E-A89B-CBBF-40BA215F8E0E}"/>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7DF6DEEC-D04A-4FF0-9A08-7D39859C24F4}" type="slidenum">
              <a:rPr lang="en-US" smtClean="0"/>
              <a:pPr algn="l">
                <a:spcAft>
                  <a:spcPts val="600"/>
                </a:spcAft>
              </a:pPr>
              <a:t>36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324832534"/>
              </p:ext>
            </p:extLst>
          </p:nvPr>
        </p:nvGraphicFramePr>
        <p:xfrm>
          <a:off x="4325994" y="640080"/>
          <a:ext cx="7111417" cy="5836992"/>
        </p:xfrm>
        <a:graphic>
          <a:graphicData uri="http://schemas.openxmlformats.org/drawingml/2006/table">
            <a:tbl>
              <a:tblPr firstRow="1" bandRow="1">
                <a:noFill/>
                <a:tableStyleId>{5C22544A-7EE6-4342-B048-85BDC9FD1C3A}</a:tableStyleId>
              </a:tblPr>
              <a:tblGrid>
                <a:gridCol w="1077289">
                  <a:extLst>
                    <a:ext uri="{9D8B030D-6E8A-4147-A177-3AD203B41FA5}">
                      <a16:colId xmlns:a16="http://schemas.microsoft.com/office/drawing/2014/main" val="20000"/>
                    </a:ext>
                  </a:extLst>
                </a:gridCol>
                <a:gridCol w="6034128">
                  <a:extLst>
                    <a:ext uri="{9D8B030D-6E8A-4147-A177-3AD203B41FA5}">
                      <a16:colId xmlns:a16="http://schemas.microsoft.com/office/drawing/2014/main" val="20001"/>
                    </a:ext>
                  </a:extLst>
                </a:gridCol>
              </a:tblGrid>
              <a:tr h="465930">
                <a:tc>
                  <a:txBody>
                    <a:bodyPr/>
                    <a:lstStyle/>
                    <a:p>
                      <a:pPr marL="0" marR="0">
                        <a:lnSpc>
                          <a:spcPts val="1450"/>
                        </a:lnSpc>
                        <a:spcBef>
                          <a:spcPts val="400"/>
                        </a:spcBef>
                        <a:spcAft>
                          <a:spcPts val="400"/>
                        </a:spcAft>
                      </a:pPr>
                      <a:r>
                        <a:rPr lang="en-US" sz="1400" b="0" cap="none" spc="0">
                          <a:solidFill>
                            <a:schemeClr val="tx1"/>
                          </a:solidFill>
                          <a:effectLst/>
                        </a:rPr>
                        <a:t>Portion of </a:t>
                      </a:r>
                      <a:br>
                        <a:rPr lang="en-US" sz="1400" b="0" cap="none" spc="0">
                          <a:solidFill>
                            <a:schemeClr val="tx1"/>
                          </a:solidFill>
                          <a:effectLst/>
                        </a:rPr>
                      </a:br>
                      <a:r>
                        <a:rPr lang="en-US" sz="1400" b="0" cap="none" spc="0">
                          <a:solidFill>
                            <a:schemeClr val="tx1"/>
                          </a:solidFill>
                          <a:effectLst/>
                        </a:rPr>
                        <a:t>Scenario</a:t>
                      </a:r>
                      <a:endParaRPr lang="en-US" sz="1400" b="0" cap="none" spc="0">
                        <a:solidFill>
                          <a:schemeClr val="tx1"/>
                        </a:solidFill>
                        <a:effectLst/>
                        <a:latin typeface="Times"/>
                        <a:ea typeface="Times New Roman"/>
                        <a:cs typeface="Times New Roman"/>
                      </a:endParaRPr>
                    </a:p>
                  </a:txBody>
                  <a:tcPr marL="0" marR="101222" marT="16159" marB="80797"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marL="0" marR="0">
                        <a:lnSpc>
                          <a:spcPts val="1450"/>
                        </a:lnSpc>
                        <a:spcBef>
                          <a:spcPts val="400"/>
                        </a:spcBef>
                        <a:spcAft>
                          <a:spcPts val="400"/>
                        </a:spcAft>
                      </a:pPr>
                      <a:r>
                        <a:rPr lang="en-US" sz="1400" b="0" cap="none" spc="0">
                          <a:solidFill>
                            <a:schemeClr val="tx1"/>
                          </a:solidFill>
                          <a:effectLst/>
                        </a:rPr>
                        <a:t>Possible Values</a:t>
                      </a:r>
                      <a:endParaRPr lang="en-US" sz="1400" b="0" cap="none" spc="0">
                        <a:solidFill>
                          <a:schemeClr val="tx1"/>
                        </a:solidFill>
                        <a:effectLst/>
                        <a:latin typeface="Times"/>
                        <a:ea typeface="Times New Roman"/>
                        <a:cs typeface="Times New Roman"/>
                      </a:endParaRPr>
                    </a:p>
                  </a:txBody>
                  <a:tcPr marL="0" marR="101222" marT="16159" marB="80797" anchor="b">
                    <a:lnL w="12700" cmpd="sng">
                      <a:noFill/>
                      <a:prstDash val="solid"/>
                    </a:lnL>
                    <a:lnR w="12700" cmpd="sng">
                      <a:noFill/>
                      <a:prstDash val="solid"/>
                    </a:lnR>
                    <a:lnT w="9525" cap="flat" cmpd="sng" algn="ctr">
                      <a:noFill/>
                      <a:prstDash val="solid"/>
                    </a:lnT>
                    <a:lnB w="12700" cmpd="sng">
                      <a:noFill/>
                      <a:prstDash val="solid"/>
                    </a:lnB>
                    <a:noFill/>
                  </a:tcPr>
                </a:tc>
                <a:extLst>
                  <a:ext uri="{0D108BD9-81ED-4DB2-BD59-A6C34878D82A}">
                    <a16:rowId xmlns:a16="http://schemas.microsoft.com/office/drawing/2014/main" val="10000"/>
                  </a:ext>
                </a:extLst>
              </a:tr>
              <a:tr h="631621">
                <a:tc>
                  <a:txBody>
                    <a:bodyPr/>
                    <a:lstStyle/>
                    <a:p>
                      <a:pPr marL="0" marR="0">
                        <a:lnSpc>
                          <a:spcPts val="1450"/>
                        </a:lnSpc>
                        <a:spcBef>
                          <a:spcPts val="400"/>
                        </a:spcBef>
                        <a:spcAft>
                          <a:spcPts val="400"/>
                        </a:spcAft>
                      </a:pPr>
                      <a:r>
                        <a:rPr lang="en-US" sz="1100" cap="none" spc="0">
                          <a:solidFill>
                            <a:schemeClr val="tx1"/>
                          </a:solidFill>
                          <a:effectLst/>
                        </a:rPr>
                        <a:t>Source</a:t>
                      </a:r>
                      <a:endParaRPr lang="en-US" sz="1100" cap="none" spc="0">
                        <a:solidFill>
                          <a:schemeClr val="tx1"/>
                        </a:solidFill>
                        <a:effectLst/>
                        <a:latin typeface="Times"/>
                        <a:ea typeface="Times New Roman"/>
                        <a:cs typeface="Times New Roman"/>
                      </a:endParaRPr>
                    </a:p>
                  </a:txBody>
                  <a:tcPr marL="0" marR="35134" marT="24239" marB="8079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indent="0">
                        <a:lnSpc>
                          <a:spcPts val="1450"/>
                        </a:lnSpc>
                        <a:spcBef>
                          <a:spcPts val="100"/>
                        </a:spcBef>
                        <a:spcAft>
                          <a:spcPts val="300"/>
                        </a:spcAft>
                        <a:tabLst>
                          <a:tab pos="228600" algn="l"/>
                          <a:tab pos="274320" algn="l"/>
                          <a:tab pos="274320" algn="l"/>
                        </a:tabLst>
                      </a:pPr>
                      <a:r>
                        <a:rPr lang="en-US" sz="1100" kern="1100" cap="none" spc="0">
                          <a:solidFill>
                            <a:schemeClr val="tx1"/>
                          </a:solidFill>
                          <a:effectLst/>
                        </a:rPr>
                        <a:t>Human or another system which may have been previously identified (either correctly or incorrectly) or may be currently unknown. A human attacker may be from outside the organization or from inside the organization.</a:t>
                      </a:r>
                      <a:endParaRPr lang="en-US" sz="1100" kern="1100" cap="none" spc="0">
                        <a:solidFill>
                          <a:schemeClr val="tx1"/>
                        </a:solidFill>
                        <a:effectLst/>
                        <a:latin typeface="Times New Roman"/>
                        <a:ea typeface="Times New Roman"/>
                      </a:endParaRPr>
                    </a:p>
                  </a:txBody>
                  <a:tcPr marL="0" marR="35134" marT="24239" marB="80797">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0001"/>
                  </a:ext>
                </a:extLst>
              </a:tr>
              <a:tr h="463294">
                <a:tc>
                  <a:txBody>
                    <a:bodyPr/>
                    <a:lstStyle/>
                    <a:p>
                      <a:pPr marL="0" marR="0">
                        <a:lnSpc>
                          <a:spcPts val="1450"/>
                        </a:lnSpc>
                        <a:spcBef>
                          <a:spcPts val="400"/>
                        </a:spcBef>
                        <a:spcAft>
                          <a:spcPts val="400"/>
                        </a:spcAft>
                      </a:pPr>
                      <a:r>
                        <a:rPr lang="en-US" sz="1100" cap="none" spc="0">
                          <a:solidFill>
                            <a:schemeClr val="tx1"/>
                          </a:solidFill>
                          <a:effectLst/>
                        </a:rPr>
                        <a:t>Stimulus</a:t>
                      </a:r>
                      <a:endParaRPr lang="en-US" sz="1100" cap="none" spc="0">
                        <a:solidFill>
                          <a:schemeClr val="tx1"/>
                        </a:solidFill>
                        <a:effectLst/>
                        <a:latin typeface="Times"/>
                        <a:ea typeface="Times New Roman"/>
                        <a:cs typeface="Times New Roman"/>
                      </a:endParaRPr>
                    </a:p>
                  </a:txBody>
                  <a:tcPr marL="0" marR="35134" marT="24239" marB="8079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indent="0">
                        <a:lnSpc>
                          <a:spcPts val="1450"/>
                        </a:lnSpc>
                        <a:spcBef>
                          <a:spcPts val="100"/>
                        </a:spcBef>
                        <a:spcAft>
                          <a:spcPts val="300"/>
                        </a:spcAft>
                        <a:tabLst>
                          <a:tab pos="228600" algn="l"/>
                          <a:tab pos="274320" algn="l"/>
                          <a:tab pos="274320" algn="l"/>
                        </a:tabLst>
                      </a:pPr>
                      <a:r>
                        <a:rPr lang="en-US" sz="1100" kern="1100" cap="none" spc="0">
                          <a:solidFill>
                            <a:schemeClr val="tx1"/>
                          </a:solidFill>
                          <a:effectLst/>
                        </a:rPr>
                        <a:t>Unauthorized attempt is made to display data, change or delete data, access system services, change the system’s behavior, or reduce availability.</a:t>
                      </a:r>
                      <a:endParaRPr lang="en-US" sz="1100" kern="1100" cap="none" spc="0">
                        <a:solidFill>
                          <a:schemeClr val="tx1"/>
                        </a:solidFill>
                        <a:effectLst/>
                        <a:latin typeface="Times New Roman"/>
                        <a:ea typeface="Times New Roman"/>
                      </a:endParaRPr>
                    </a:p>
                  </a:txBody>
                  <a:tcPr marL="0" marR="35134" marT="24239" marB="8079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r h="463294">
                <a:tc>
                  <a:txBody>
                    <a:bodyPr/>
                    <a:lstStyle/>
                    <a:p>
                      <a:pPr marL="0" marR="0">
                        <a:lnSpc>
                          <a:spcPts val="1450"/>
                        </a:lnSpc>
                        <a:spcBef>
                          <a:spcPts val="400"/>
                        </a:spcBef>
                        <a:spcAft>
                          <a:spcPts val="400"/>
                        </a:spcAft>
                      </a:pPr>
                      <a:r>
                        <a:rPr lang="en-US" sz="1100" cap="none" spc="0">
                          <a:solidFill>
                            <a:schemeClr val="tx1"/>
                          </a:solidFill>
                          <a:effectLst/>
                        </a:rPr>
                        <a:t>Artifact</a:t>
                      </a:r>
                      <a:endParaRPr lang="en-US" sz="1100" cap="none" spc="0">
                        <a:solidFill>
                          <a:schemeClr val="tx1"/>
                        </a:solidFill>
                        <a:effectLst/>
                        <a:latin typeface="Times"/>
                        <a:ea typeface="Times New Roman"/>
                        <a:cs typeface="Times New Roman"/>
                      </a:endParaRPr>
                    </a:p>
                  </a:txBody>
                  <a:tcPr marL="0" marR="35134" marT="24239" marB="8079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nSpc>
                          <a:spcPts val="1450"/>
                        </a:lnSpc>
                        <a:spcBef>
                          <a:spcPts val="400"/>
                        </a:spcBef>
                        <a:spcAft>
                          <a:spcPts val="400"/>
                        </a:spcAft>
                      </a:pPr>
                      <a:r>
                        <a:rPr lang="en-US" sz="1100" cap="none" spc="0">
                          <a:solidFill>
                            <a:schemeClr val="tx1"/>
                          </a:solidFill>
                          <a:effectLst/>
                        </a:rPr>
                        <a:t>System services; data within the system; a component or resources of the system; data produced or consumed by the system</a:t>
                      </a:r>
                      <a:endParaRPr lang="en-US" sz="1100" cap="none" spc="0">
                        <a:solidFill>
                          <a:schemeClr val="tx1"/>
                        </a:solidFill>
                        <a:effectLst/>
                        <a:latin typeface="Times"/>
                        <a:ea typeface="Times New Roman"/>
                        <a:cs typeface="Times New Roman"/>
                      </a:endParaRPr>
                    </a:p>
                  </a:txBody>
                  <a:tcPr marL="0" marR="35134" marT="24239" marB="80797">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0003"/>
                  </a:ext>
                </a:extLst>
              </a:tr>
              <a:tr h="463294">
                <a:tc>
                  <a:txBody>
                    <a:bodyPr/>
                    <a:lstStyle/>
                    <a:p>
                      <a:pPr marL="0" marR="0">
                        <a:lnSpc>
                          <a:spcPts val="1450"/>
                        </a:lnSpc>
                        <a:spcBef>
                          <a:spcPts val="400"/>
                        </a:spcBef>
                        <a:spcAft>
                          <a:spcPts val="400"/>
                        </a:spcAft>
                      </a:pPr>
                      <a:r>
                        <a:rPr lang="en-US" sz="1100" cap="none" spc="0">
                          <a:solidFill>
                            <a:schemeClr val="tx1"/>
                          </a:solidFill>
                          <a:effectLst/>
                        </a:rPr>
                        <a:t>Environment</a:t>
                      </a:r>
                      <a:endParaRPr lang="en-US" sz="1100" cap="none" spc="0">
                        <a:solidFill>
                          <a:schemeClr val="tx1"/>
                        </a:solidFill>
                        <a:effectLst/>
                        <a:latin typeface="Times"/>
                        <a:ea typeface="Times New Roman"/>
                        <a:cs typeface="Times New Roman"/>
                      </a:endParaRPr>
                    </a:p>
                  </a:txBody>
                  <a:tcPr marL="0" marR="35134" marT="24239" marB="8079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nSpc>
                          <a:spcPts val="1450"/>
                        </a:lnSpc>
                        <a:spcBef>
                          <a:spcPts val="400"/>
                        </a:spcBef>
                        <a:spcAft>
                          <a:spcPts val="400"/>
                        </a:spcAft>
                        <a:tabLst>
                          <a:tab pos="1969135" algn="ctr"/>
                        </a:tabLst>
                      </a:pPr>
                      <a:r>
                        <a:rPr lang="en-US" sz="1100" cap="none" spc="0">
                          <a:solidFill>
                            <a:schemeClr val="tx1"/>
                          </a:solidFill>
                          <a:effectLst/>
                        </a:rPr>
                        <a:t>The system is either online or offline, connected to or disconnected from a network, behind a firewall or open to a network, fully operational, partially operational, or not operational</a:t>
                      </a:r>
                      <a:endParaRPr lang="en-US" sz="1100" cap="none" spc="0">
                        <a:solidFill>
                          <a:schemeClr val="tx1"/>
                        </a:solidFill>
                        <a:effectLst/>
                        <a:latin typeface="Times"/>
                        <a:ea typeface="Times New Roman"/>
                        <a:cs typeface="Times New Roman"/>
                      </a:endParaRPr>
                    </a:p>
                  </a:txBody>
                  <a:tcPr marL="0" marR="35134" marT="24239" marB="8079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4"/>
                  </a:ext>
                </a:extLst>
              </a:tr>
              <a:tr h="1809406">
                <a:tc>
                  <a:txBody>
                    <a:bodyPr/>
                    <a:lstStyle/>
                    <a:p>
                      <a:pPr marL="0" marR="0">
                        <a:lnSpc>
                          <a:spcPts val="1450"/>
                        </a:lnSpc>
                        <a:spcBef>
                          <a:spcPts val="400"/>
                        </a:spcBef>
                        <a:spcAft>
                          <a:spcPts val="400"/>
                        </a:spcAft>
                      </a:pPr>
                      <a:r>
                        <a:rPr lang="en-US" sz="1100" cap="none" spc="0">
                          <a:solidFill>
                            <a:schemeClr val="tx1"/>
                          </a:solidFill>
                          <a:effectLst/>
                        </a:rPr>
                        <a:t>Response</a:t>
                      </a:r>
                      <a:endParaRPr lang="en-US" sz="1100" cap="none" spc="0">
                        <a:solidFill>
                          <a:schemeClr val="tx1"/>
                        </a:solidFill>
                        <a:effectLst/>
                        <a:latin typeface="Times"/>
                        <a:ea typeface="Times New Roman"/>
                        <a:cs typeface="Times New Roman"/>
                      </a:endParaRPr>
                    </a:p>
                  </a:txBody>
                  <a:tcPr marL="0" marR="35134" marT="24239" marB="80797">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indent="0">
                        <a:lnSpc>
                          <a:spcPts val="1450"/>
                        </a:lnSpc>
                        <a:spcBef>
                          <a:spcPts val="100"/>
                        </a:spcBef>
                        <a:spcAft>
                          <a:spcPts val="300"/>
                        </a:spcAft>
                        <a:tabLst>
                          <a:tab pos="228600" algn="l"/>
                          <a:tab pos="274320" algn="l"/>
                          <a:tab pos="274320" algn="l"/>
                        </a:tabLst>
                      </a:pPr>
                      <a:r>
                        <a:rPr lang="en-US" sz="1100" kern="1100" cap="none" spc="0">
                          <a:solidFill>
                            <a:schemeClr val="tx1"/>
                          </a:solidFill>
                          <a:effectLst/>
                        </a:rPr>
                        <a:t>Transactions are carried out in a fashion such that </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data or services are protected from unauthorized access; </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data or services are not being manipulated without authorization;</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parties to a transaction are identified with assurance; </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the parties to the transaction cannot repudiate their involvements; </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the data, resources, and system services will be available for legitimate use. </a:t>
                      </a:r>
                    </a:p>
                    <a:p>
                      <a:pPr marL="0" marR="0" indent="0">
                        <a:lnSpc>
                          <a:spcPts val="1450"/>
                        </a:lnSpc>
                        <a:spcBef>
                          <a:spcPts val="100"/>
                        </a:spcBef>
                        <a:spcAft>
                          <a:spcPts val="300"/>
                        </a:spcAft>
                        <a:tabLst>
                          <a:tab pos="228600" algn="l"/>
                          <a:tab pos="274320" algn="l"/>
                          <a:tab pos="274320" algn="l"/>
                        </a:tabLst>
                      </a:pPr>
                      <a:r>
                        <a:rPr lang="en-US" sz="1100" kern="1100" cap="none" spc="0">
                          <a:solidFill>
                            <a:schemeClr val="tx1"/>
                          </a:solidFill>
                          <a:effectLst/>
                        </a:rPr>
                        <a:t>The system tracks activities within it by</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recording access or modification, </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recording attempts to access data, resources or services, </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notifying appropriate entities (people or systems) when an apparent attack is occurring.</a:t>
                      </a:r>
                      <a:endParaRPr lang="en-US" sz="1100" kern="1100" cap="none" spc="0">
                        <a:solidFill>
                          <a:schemeClr val="tx1"/>
                        </a:solidFill>
                        <a:effectLst/>
                        <a:latin typeface="Times New Roman"/>
                        <a:ea typeface="Times New Roman"/>
                      </a:endParaRPr>
                    </a:p>
                  </a:txBody>
                  <a:tcPr marL="0" marR="35134" marT="24239" marB="80797">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0005"/>
                  </a:ext>
                </a:extLst>
              </a:tr>
              <a:tr h="1281981">
                <a:tc>
                  <a:txBody>
                    <a:bodyPr/>
                    <a:lstStyle/>
                    <a:p>
                      <a:pPr marL="0" marR="0">
                        <a:lnSpc>
                          <a:spcPts val="1450"/>
                        </a:lnSpc>
                        <a:spcBef>
                          <a:spcPts val="400"/>
                        </a:spcBef>
                        <a:spcAft>
                          <a:spcPts val="400"/>
                        </a:spcAft>
                      </a:pPr>
                      <a:r>
                        <a:rPr lang="en-US" sz="1100" cap="none" spc="0">
                          <a:solidFill>
                            <a:schemeClr val="tx1"/>
                          </a:solidFill>
                          <a:effectLst/>
                        </a:rPr>
                        <a:t>Response </a:t>
                      </a:r>
                      <a:br>
                        <a:rPr lang="en-US" sz="1100" cap="none" spc="0">
                          <a:solidFill>
                            <a:schemeClr val="tx1"/>
                          </a:solidFill>
                          <a:effectLst/>
                        </a:rPr>
                      </a:br>
                      <a:r>
                        <a:rPr lang="en-US" sz="1100" cap="none" spc="0">
                          <a:solidFill>
                            <a:schemeClr val="tx1"/>
                          </a:solidFill>
                          <a:effectLst/>
                        </a:rPr>
                        <a:t>Measure</a:t>
                      </a:r>
                      <a:endParaRPr lang="en-US" sz="1100" cap="none" spc="0">
                        <a:solidFill>
                          <a:schemeClr val="tx1"/>
                        </a:solidFill>
                        <a:effectLst/>
                        <a:latin typeface="Times"/>
                        <a:ea typeface="Times New Roman"/>
                        <a:cs typeface="Times New Roman"/>
                      </a:endParaRPr>
                    </a:p>
                  </a:txBody>
                  <a:tcPr marL="0" marR="35134" marT="24239" marB="8079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indent="0">
                        <a:lnSpc>
                          <a:spcPts val="1450"/>
                        </a:lnSpc>
                        <a:spcBef>
                          <a:spcPts val="100"/>
                        </a:spcBef>
                        <a:spcAft>
                          <a:spcPts val="300"/>
                        </a:spcAft>
                        <a:tabLst>
                          <a:tab pos="228600" algn="l"/>
                          <a:tab pos="274320" algn="l"/>
                          <a:tab pos="274320" algn="l"/>
                        </a:tabLst>
                      </a:pPr>
                      <a:r>
                        <a:rPr lang="en-US" sz="1100" kern="1100" cap="none" spc="0">
                          <a:solidFill>
                            <a:schemeClr val="tx1"/>
                          </a:solidFill>
                          <a:effectLst/>
                        </a:rPr>
                        <a:t>One or more of the following</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how much of a system is compromised when a particular component or data value is compromised,</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how much time passed before an attack was detected, </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how many attacks were resisted, </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how long does it take to recover from a successful attack, </a:t>
                      </a:r>
                    </a:p>
                    <a:p>
                      <a:pPr marL="342900" marR="0" lvl="0" indent="-342900">
                        <a:lnSpc>
                          <a:spcPts val="1400"/>
                        </a:lnSpc>
                        <a:spcBef>
                          <a:spcPts val="0"/>
                        </a:spcBef>
                        <a:spcAft>
                          <a:spcPts val="0"/>
                        </a:spcAft>
                        <a:buFont typeface="Symbol"/>
                        <a:buChar char=""/>
                        <a:tabLst>
                          <a:tab pos="228600" algn="l"/>
                          <a:tab pos="274320" algn="l"/>
                          <a:tab pos="274320" algn="l"/>
                        </a:tabLst>
                      </a:pPr>
                      <a:r>
                        <a:rPr lang="en-US" sz="1100" kern="1100" cap="none" spc="0">
                          <a:solidFill>
                            <a:schemeClr val="tx1"/>
                          </a:solidFill>
                          <a:effectLst/>
                        </a:rPr>
                        <a:t>how much data is vulnerable to a particular attack</a:t>
                      </a:r>
                      <a:endParaRPr lang="en-US" sz="1100" kern="1100" cap="none" spc="0">
                        <a:solidFill>
                          <a:schemeClr val="tx1"/>
                        </a:solidFill>
                        <a:effectLst/>
                        <a:latin typeface="Times New Roman"/>
                        <a:ea typeface="Times New Roman"/>
                      </a:endParaRPr>
                    </a:p>
                  </a:txBody>
                  <a:tcPr marL="0" marR="35134" marT="24239" marB="80797">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86808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opening laptop">
            <a:extLst>
              <a:ext uri="{FF2B5EF4-FFF2-40B4-BE49-F238E27FC236}">
                <a16:creationId xmlns:a16="http://schemas.microsoft.com/office/drawing/2014/main" id="{B3BD253D-38A6-C6DB-29B0-E57C882E028C}"/>
              </a:ext>
            </a:extLst>
          </p:cNvPr>
          <p:cNvPicPr>
            <a:picLocks noChangeAspect="1"/>
          </p:cNvPicPr>
          <p:nvPr/>
        </p:nvPicPr>
        <p:blipFill rotWithShape="1">
          <a:blip r:embed="rId2"/>
          <a:srcRect t="15730"/>
          <a:stretch/>
        </p:blipFill>
        <p:spPr>
          <a:xfrm>
            <a:off x="0" y="10"/>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94805" y="640263"/>
            <a:ext cx="3759240" cy="1344975"/>
          </a:xfrm>
        </p:spPr>
        <p:txBody>
          <a:bodyPr>
            <a:normAutofit/>
          </a:bodyPr>
          <a:lstStyle/>
          <a:p>
            <a:r>
              <a:rPr lang="en-US" sz="4000"/>
              <a:t>Sample Concrete Security Scenario</a:t>
            </a:r>
          </a:p>
        </p:txBody>
      </p:sp>
      <p:sp>
        <p:nvSpPr>
          <p:cNvPr id="3" name="Content Placeholder 2"/>
          <p:cNvSpPr>
            <a:spLocks noGrp="1"/>
          </p:cNvSpPr>
          <p:nvPr>
            <p:ph idx="1"/>
          </p:nvPr>
        </p:nvSpPr>
        <p:spPr>
          <a:xfrm>
            <a:off x="594110" y="2121763"/>
            <a:ext cx="3764826" cy="3773010"/>
          </a:xfrm>
        </p:spPr>
        <p:txBody>
          <a:bodyPr>
            <a:normAutofit/>
          </a:bodyPr>
          <a:lstStyle/>
          <a:p>
            <a:pPr marL="0" indent="0">
              <a:buNone/>
            </a:pPr>
            <a:r>
              <a:rPr lang="en-AU" dirty="0"/>
              <a:t>A disgruntled employee from a remote location attempts to modify the pay rate table during normal operations. The system maintains an audit trail and the correct data is restored within a day.</a:t>
            </a:r>
            <a:endParaRPr lang="en-US" dirty="0"/>
          </a:p>
        </p:txBody>
      </p:sp>
      <p:sp>
        <p:nvSpPr>
          <p:cNvPr id="4" name="Slide Number Placeholder 3">
            <a:extLst>
              <a:ext uri="{FF2B5EF4-FFF2-40B4-BE49-F238E27FC236}">
                <a16:creationId xmlns:a16="http://schemas.microsoft.com/office/drawing/2014/main" id="{3B87CA02-0F8F-3924-5BD6-1F9A8E9B490E}"/>
              </a:ext>
            </a:extLst>
          </p:cNvPr>
          <p:cNvSpPr>
            <a:spLocks noGrp="1"/>
          </p:cNvSpPr>
          <p:nvPr>
            <p:ph type="sldNum" sz="quarter" idx="12"/>
          </p:nvPr>
        </p:nvSpPr>
        <p:spPr/>
        <p:txBody>
          <a:bodyPr/>
          <a:lstStyle/>
          <a:p>
            <a:fld id="{7DF6DEEC-D04A-4FF0-9A08-7D39859C24F4}" type="slidenum">
              <a:rPr lang="en-US" smtClean="0"/>
              <a:t>37</a:t>
            </a:fld>
            <a:endParaRPr lang="en-US"/>
          </a:p>
        </p:txBody>
      </p:sp>
    </p:spTree>
    <p:extLst>
      <p:ext uri="{BB962C8B-B14F-4D97-AF65-F5344CB8AC3E}">
        <p14:creationId xmlns:p14="http://schemas.microsoft.com/office/powerpoint/2010/main" val="3662851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Blue arrow amid grey arrows">
            <a:extLst>
              <a:ext uri="{FF2B5EF4-FFF2-40B4-BE49-F238E27FC236}">
                <a16:creationId xmlns:a16="http://schemas.microsoft.com/office/drawing/2014/main" id="{572CEF9F-3653-6D79-CEFE-7690EB97894F}"/>
              </a:ext>
            </a:extLst>
          </p:cNvPr>
          <p:cNvPicPr>
            <a:picLocks noChangeAspect="1"/>
          </p:cNvPicPr>
          <p:nvPr/>
        </p:nvPicPr>
        <p:blipFill rotWithShape="1">
          <a:blip r:embed="rId2">
            <a:alphaModFix amt="50000"/>
          </a:blip>
          <a:srcRect t="10258" b="14742"/>
          <a:stretch/>
        </p:blipFill>
        <p:spPr>
          <a:xfrm>
            <a:off x="20" y="1"/>
            <a:ext cx="12191980" cy="6857999"/>
          </a:xfrm>
          <a:prstGeom prst="rect">
            <a:avLst/>
          </a:prstGeom>
        </p:spPr>
      </p:pic>
      <p:sp>
        <p:nvSpPr>
          <p:cNvPr id="2" name="Title 1"/>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Availability</a:t>
            </a:r>
          </a:p>
        </p:txBody>
      </p:sp>
      <p:sp>
        <p:nvSpPr>
          <p:cNvPr id="3" name="Slide Number Placeholder 2">
            <a:extLst>
              <a:ext uri="{FF2B5EF4-FFF2-40B4-BE49-F238E27FC236}">
                <a16:creationId xmlns:a16="http://schemas.microsoft.com/office/drawing/2014/main" id="{5E1142F0-4FA2-227C-BBFF-255C29659691}"/>
              </a:ext>
            </a:extLst>
          </p:cNvPr>
          <p:cNvSpPr>
            <a:spLocks noGrp="1"/>
          </p:cNvSpPr>
          <p:nvPr>
            <p:ph type="sldNum" sz="quarter" idx="12"/>
          </p:nvPr>
        </p:nvSpPr>
        <p:spPr/>
        <p:txBody>
          <a:bodyPr/>
          <a:lstStyle/>
          <a:p>
            <a:fld id="{7DF6DEEC-D04A-4FF0-9A08-7D39859C24F4}" type="slidenum">
              <a:rPr lang="en-US" smtClean="0"/>
              <a:t>38</a:t>
            </a:fld>
            <a:endParaRPr lang="en-US"/>
          </a:p>
        </p:txBody>
      </p:sp>
    </p:spTree>
    <p:extLst>
      <p:ext uri="{BB962C8B-B14F-4D97-AF65-F5344CB8AC3E}">
        <p14:creationId xmlns:p14="http://schemas.microsoft.com/office/powerpoint/2010/main" val="1348949285"/>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4" descr="Illuminated server room panel">
            <a:extLst>
              <a:ext uri="{FF2B5EF4-FFF2-40B4-BE49-F238E27FC236}">
                <a16:creationId xmlns:a16="http://schemas.microsoft.com/office/drawing/2014/main" id="{9CC394A0-A4A5-A88B-BF40-F937E7C97737}"/>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a:solidFill>
                  <a:srgbClr val="FFFFFF"/>
                </a:solidFill>
              </a:rPr>
              <a:t>What is Availability?</a:t>
            </a:r>
          </a:p>
        </p:txBody>
      </p:sp>
      <p:sp>
        <p:nvSpPr>
          <p:cNvPr id="3" name="Content Placeholder 2"/>
          <p:cNvSpPr>
            <a:spLocks noGrp="1"/>
          </p:cNvSpPr>
          <p:nvPr>
            <p:ph idx="1"/>
          </p:nvPr>
        </p:nvSpPr>
        <p:spPr>
          <a:xfrm>
            <a:off x="838200" y="1825625"/>
            <a:ext cx="10515600" cy="4351338"/>
          </a:xfrm>
        </p:spPr>
        <p:txBody>
          <a:bodyPr>
            <a:normAutofit/>
          </a:bodyPr>
          <a:lstStyle/>
          <a:p>
            <a:r>
              <a:rPr lang="en-US" sz="3000" dirty="0">
                <a:solidFill>
                  <a:srgbClr val="FFFFFF"/>
                </a:solidFill>
              </a:rPr>
              <a:t>Availability refers to a property of software that it is there and ready to carry out its task when you need it to be. </a:t>
            </a:r>
          </a:p>
          <a:p>
            <a:r>
              <a:rPr lang="en-US" sz="3000" dirty="0">
                <a:solidFill>
                  <a:srgbClr val="FFFFFF"/>
                </a:solidFill>
              </a:rPr>
              <a:t>This is a broad perspective and encompasses what is normally called reliability.</a:t>
            </a:r>
          </a:p>
          <a:p>
            <a:r>
              <a:rPr lang="en-US" sz="3000" dirty="0">
                <a:solidFill>
                  <a:srgbClr val="FFFFFF"/>
                </a:solidFill>
              </a:rPr>
              <a:t>Availability builds on reliability by adding the notion of recovery (repair).</a:t>
            </a:r>
          </a:p>
          <a:p>
            <a:r>
              <a:rPr lang="en-US" sz="3000" dirty="0">
                <a:solidFill>
                  <a:srgbClr val="FFFFFF"/>
                </a:solidFill>
              </a:rPr>
              <a:t>Fundamentally, availability is about minimizing service outage time by mitigating faults. </a:t>
            </a:r>
          </a:p>
          <a:p>
            <a:endParaRPr lang="en-US" dirty="0">
              <a:solidFill>
                <a:srgbClr val="FFFFFF"/>
              </a:solidFill>
            </a:endParaRPr>
          </a:p>
          <a:p>
            <a:endParaRPr lang="en-US" dirty="0">
              <a:solidFill>
                <a:srgbClr val="FFFFFF"/>
              </a:solidFill>
            </a:endParaRPr>
          </a:p>
        </p:txBody>
      </p:sp>
      <p:sp>
        <p:nvSpPr>
          <p:cNvPr id="4" name="Slide Number Placeholder 3">
            <a:extLst>
              <a:ext uri="{FF2B5EF4-FFF2-40B4-BE49-F238E27FC236}">
                <a16:creationId xmlns:a16="http://schemas.microsoft.com/office/drawing/2014/main" id="{AFFC84D4-9D99-68A6-6E49-26B95909B65F}"/>
              </a:ext>
            </a:extLst>
          </p:cNvPr>
          <p:cNvSpPr>
            <a:spLocks noGrp="1"/>
          </p:cNvSpPr>
          <p:nvPr>
            <p:ph type="sldNum" sz="quarter" idx="12"/>
          </p:nvPr>
        </p:nvSpPr>
        <p:spPr/>
        <p:txBody>
          <a:bodyPr/>
          <a:lstStyle/>
          <a:p>
            <a:fld id="{7DF6DEEC-D04A-4FF0-9A08-7D39859C24F4}" type="slidenum">
              <a:rPr lang="en-US" smtClean="0"/>
              <a:t>39</a:t>
            </a:fld>
            <a:endParaRPr lang="en-US"/>
          </a:p>
        </p:txBody>
      </p:sp>
    </p:spTree>
    <p:extLst>
      <p:ext uri="{BB962C8B-B14F-4D97-AF65-F5344CB8AC3E}">
        <p14:creationId xmlns:p14="http://schemas.microsoft.com/office/powerpoint/2010/main" val="23136828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724C2E-D76E-49A4-A9E2-72C6294BED2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285750" indent="-228600">
              <a:spcBef>
                <a:spcPct val="0"/>
              </a:spcBef>
            </a:pPr>
            <a:r>
              <a:rPr lang="en-US" sz="5400" b="1" kern="1200" dirty="0">
                <a:solidFill>
                  <a:schemeClr val="tx1"/>
                </a:solidFill>
                <a:latin typeface="+mj-lt"/>
                <a:ea typeface="+mj-ea"/>
                <a:cs typeface="+mj-cs"/>
              </a:rPr>
              <a:t>What are NFRs?</a:t>
            </a:r>
          </a:p>
        </p:txBody>
      </p:sp>
      <p:sp>
        <p:nvSpPr>
          <p:cNvPr id="4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E9BD323-169D-4E56-A53A-946A1E188688}"/>
              </a:ext>
            </a:extLst>
          </p:cNvPr>
          <p:cNvSpPr>
            <a:spLocks noGrp="1"/>
          </p:cNvSpPr>
          <p:nvPr>
            <p:ph type="body" idx="1"/>
          </p:nvPr>
        </p:nvSpPr>
        <p:spPr>
          <a:xfrm>
            <a:off x="271463" y="1756811"/>
            <a:ext cx="11615737" cy="5010912"/>
          </a:xfrm>
        </p:spPr>
        <p:txBody>
          <a:bodyPr vert="horz" lIns="91440" tIns="45720" rIns="91440" bIns="45720" rtlCol="0">
            <a:normAutofit/>
          </a:bodyPr>
          <a:lstStyle/>
          <a:p>
            <a:pPr marL="685800" lvl="1" indent="-228600">
              <a:buFont typeface="Arial" panose="020B0604020202020204" pitchFamily="34" charset="0"/>
              <a:buChar char="•"/>
            </a:pPr>
            <a:endParaRPr lang="en-US" sz="2500" dirty="0"/>
          </a:p>
          <a:p>
            <a:pPr lvl="1" indent="-228600">
              <a:buFont typeface="Arial" panose="020B0604020202020204" pitchFamily="34" charset="0"/>
              <a:buChar char="•"/>
            </a:pPr>
            <a:r>
              <a:rPr lang="en-US" sz="3600" dirty="0"/>
              <a:t>No consensus in RE community what NFRs really are .</a:t>
            </a:r>
          </a:p>
          <a:p>
            <a:pPr marL="685800" lvl="1" indent="0">
              <a:buNone/>
            </a:pPr>
            <a:endParaRPr lang="en-US" sz="3600" dirty="0"/>
          </a:p>
          <a:p>
            <a:pPr lvl="1" indent="-228600">
              <a:buFont typeface="Arial" panose="020B0604020202020204" pitchFamily="34" charset="0"/>
              <a:buChar char="•"/>
            </a:pPr>
            <a:r>
              <a:rPr lang="en-US" sz="3600" dirty="0"/>
              <a:t>NFRs have been (at best) specified in loose, fuzzy terms that are open to wide negating and interpretations.</a:t>
            </a:r>
          </a:p>
          <a:p>
            <a:pPr lvl="1" indent="-228600">
              <a:buFont typeface="Arial" panose="020B0604020202020204" pitchFamily="34" charset="0"/>
              <a:buChar char="•"/>
            </a:pPr>
            <a:endParaRPr lang="en-US" sz="3600" dirty="0"/>
          </a:p>
          <a:p>
            <a:pPr lvl="1" indent="-228600">
              <a:buFont typeface="Arial" panose="020B0604020202020204" pitchFamily="34" charset="0"/>
              <a:buChar char="•"/>
            </a:pPr>
            <a:r>
              <a:rPr lang="en-US" sz="3600" dirty="0"/>
              <a:t>The next two slides provide some existing definitions from the literature.</a:t>
            </a:r>
          </a:p>
        </p:txBody>
      </p:sp>
      <p:sp>
        <p:nvSpPr>
          <p:cNvPr id="4" name="Slide Number Placeholder 3">
            <a:extLst>
              <a:ext uri="{FF2B5EF4-FFF2-40B4-BE49-F238E27FC236}">
                <a16:creationId xmlns:a16="http://schemas.microsoft.com/office/drawing/2014/main" id="{F79F1ED3-6CCC-42F4-9C05-6CA61244A2EE}"/>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0000000-1234-1234-1234-123412341234}"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4</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35175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lowchart: Document 4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Availability General Scenario</a:t>
            </a:r>
          </a:p>
        </p:txBody>
      </p:sp>
      <p:sp>
        <p:nvSpPr>
          <p:cNvPr id="4" name="Slide Number Placeholder 3">
            <a:extLst>
              <a:ext uri="{FF2B5EF4-FFF2-40B4-BE49-F238E27FC236}">
                <a16:creationId xmlns:a16="http://schemas.microsoft.com/office/drawing/2014/main" id="{1455193B-6E48-09BB-1B28-8EE18489E582}"/>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7DF6DEEC-D04A-4FF0-9A08-7D39859C24F4}" type="slidenum">
              <a:rPr lang="en-US" smtClean="0"/>
              <a:pPr algn="l">
                <a:spcAft>
                  <a:spcPts val="600"/>
                </a:spcAft>
              </a:pPr>
              <a:t>40</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57787448"/>
              </p:ext>
            </p:extLst>
          </p:nvPr>
        </p:nvGraphicFramePr>
        <p:xfrm>
          <a:off x="4086224" y="362538"/>
          <a:ext cx="7861935" cy="6374156"/>
        </p:xfrm>
        <a:graphic>
          <a:graphicData uri="http://schemas.openxmlformats.org/drawingml/2006/table">
            <a:tbl>
              <a:tblPr>
                <a:noFill/>
                <a:tableStyleId>{5C22544A-7EE6-4342-B048-85BDC9FD1C3A}</a:tableStyleId>
              </a:tblPr>
              <a:tblGrid>
                <a:gridCol w="1186816">
                  <a:extLst>
                    <a:ext uri="{9D8B030D-6E8A-4147-A177-3AD203B41FA5}">
                      <a16:colId xmlns:a16="http://schemas.microsoft.com/office/drawing/2014/main" val="20000"/>
                    </a:ext>
                  </a:extLst>
                </a:gridCol>
                <a:gridCol w="6675119">
                  <a:extLst>
                    <a:ext uri="{9D8B030D-6E8A-4147-A177-3AD203B41FA5}">
                      <a16:colId xmlns:a16="http://schemas.microsoft.com/office/drawing/2014/main" val="20001"/>
                    </a:ext>
                  </a:extLst>
                </a:gridCol>
              </a:tblGrid>
              <a:tr h="489319">
                <a:tc>
                  <a:txBody>
                    <a:bodyPr/>
                    <a:lstStyle/>
                    <a:p>
                      <a:pPr marL="0" marR="0" algn="ctr">
                        <a:lnSpc>
                          <a:spcPts val="1450"/>
                        </a:lnSpc>
                        <a:spcBef>
                          <a:spcPts val="400"/>
                        </a:spcBef>
                        <a:spcAft>
                          <a:spcPts val="400"/>
                        </a:spcAft>
                      </a:pPr>
                      <a:r>
                        <a:rPr lang="en-US" sz="1100" b="1" cap="none" spc="0">
                          <a:solidFill>
                            <a:schemeClr val="tx1">
                              <a:lumMod val="85000"/>
                              <a:lumOff val="15000"/>
                            </a:schemeClr>
                          </a:solidFill>
                          <a:effectLst/>
                        </a:rPr>
                        <a:t>Portion of </a:t>
                      </a:r>
                      <a:br>
                        <a:rPr lang="en-US" sz="1100" b="1" cap="none" spc="0">
                          <a:solidFill>
                            <a:schemeClr val="tx1">
                              <a:lumMod val="85000"/>
                              <a:lumOff val="15000"/>
                            </a:schemeClr>
                          </a:solidFill>
                          <a:effectLst/>
                        </a:rPr>
                      </a:br>
                      <a:r>
                        <a:rPr lang="en-US" sz="1100" b="1" cap="none" spc="0">
                          <a:solidFill>
                            <a:schemeClr val="tx1">
                              <a:lumMod val="85000"/>
                              <a:lumOff val="15000"/>
                            </a:schemeClr>
                          </a:solidFill>
                          <a:effectLst/>
                        </a:rPr>
                        <a:t>Scenario</a:t>
                      </a:r>
                      <a:endParaRPr lang="en-US" sz="1100" b="1" cap="none" spc="0">
                        <a:solidFill>
                          <a:schemeClr val="tx1">
                            <a:lumMod val="85000"/>
                            <a:lumOff val="15000"/>
                          </a:schemeClr>
                        </a:solidFill>
                        <a:effectLst/>
                        <a:latin typeface="Times"/>
                        <a:ea typeface="Times New Roman"/>
                        <a:cs typeface="Times New Roman"/>
                      </a:endParaRPr>
                    </a:p>
                  </a:txBody>
                  <a:tcPr marL="161669" marR="97001" marT="97001" marB="97001">
                    <a:lnL w="12700" cmpd="sng">
                      <a:no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878E8B">
                        <a:alpha val="30196"/>
                      </a:srgbClr>
                    </a:solidFill>
                  </a:tcPr>
                </a:tc>
                <a:tc>
                  <a:txBody>
                    <a:bodyPr/>
                    <a:lstStyle/>
                    <a:p>
                      <a:pPr marL="0" marR="0" algn="ctr">
                        <a:lnSpc>
                          <a:spcPts val="1450"/>
                        </a:lnSpc>
                        <a:spcBef>
                          <a:spcPts val="400"/>
                        </a:spcBef>
                        <a:spcAft>
                          <a:spcPts val="400"/>
                        </a:spcAft>
                      </a:pPr>
                      <a:r>
                        <a:rPr lang="en-US" sz="1100" b="1" cap="none" spc="0" dirty="0">
                          <a:solidFill>
                            <a:schemeClr val="tx1">
                              <a:lumMod val="85000"/>
                              <a:lumOff val="15000"/>
                            </a:schemeClr>
                          </a:solidFill>
                          <a:effectLst/>
                        </a:rPr>
                        <a:t>Possible Values	</a:t>
                      </a:r>
                      <a:endParaRPr lang="en-US" sz="1100" b="1" cap="none" spc="0" dirty="0">
                        <a:solidFill>
                          <a:schemeClr val="tx1">
                            <a:lumMod val="85000"/>
                            <a:lumOff val="15000"/>
                          </a:schemeClr>
                        </a:solidFill>
                        <a:effectLst/>
                        <a:latin typeface="Times"/>
                        <a:ea typeface="Times New Roman"/>
                        <a:cs typeface="Times New Roman"/>
                      </a:endParaRPr>
                    </a:p>
                  </a:txBody>
                  <a:tcPr marL="161669" marR="97001" marT="97001" marB="97001">
                    <a:lnL w="38100" cap="flat" cmpd="sng" algn="ctr">
                      <a:solidFill>
                        <a:srgbClr val="FFFFFF"/>
                      </a:solidFill>
                      <a:prstDash val="solid"/>
                    </a:lnL>
                    <a:lnR w="12700" cmpd="sng">
                      <a:noFill/>
                      <a:prstDash val="solid"/>
                    </a:lnR>
                    <a:lnT w="12700" cmpd="sng">
                      <a:no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0"/>
                  </a:ext>
                </a:extLst>
              </a:tr>
              <a:tr h="489319">
                <a:tc>
                  <a:txBody>
                    <a:bodyPr/>
                    <a:lstStyle/>
                    <a:p>
                      <a:pPr marL="0" marR="0">
                        <a:lnSpc>
                          <a:spcPts val="1450"/>
                        </a:lnSpc>
                        <a:spcBef>
                          <a:spcPts val="400"/>
                        </a:spcBef>
                        <a:spcAft>
                          <a:spcPts val="400"/>
                        </a:spcAft>
                      </a:pPr>
                      <a:r>
                        <a:rPr lang="en-US" sz="1200" cap="none" spc="0">
                          <a:solidFill>
                            <a:schemeClr val="tx1">
                              <a:lumMod val="85000"/>
                              <a:lumOff val="15000"/>
                            </a:schemeClr>
                          </a:solidFill>
                          <a:effectLst/>
                        </a:rPr>
                        <a:t>Source</a:t>
                      </a:r>
                      <a:endParaRPr lang="en-US" sz="1200" cap="none" spc="0">
                        <a:solidFill>
                          <a:schemeClr val="tx1">
                            <a:lumMod val="85000"/>
                            <a:lumOff val="15000"/>
                          </a:schemeClr>
                        </a:solidFill>
                        <a:effectLst/>
                        <a:latin typeface="Times"/>
                        <a:ea typeface="Times New Roman"/>
                        <a:cs typeface="Times New Roman"/>
                      </a:endParaRPr>
                    </a:p>
                  </a:txBody>
                  <a:tcPr marL="161669" marR="97001" marT="97001" marB="97001">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ts val="1450"/>
                        </a:lnSpc>
                        <a:spcBef>
                          <a:spcPts val="400"/>
                        </a:spcBef>
                        <a:spcAft>
                          <a:spcPts val="400"/>
                        </a:spcAft>
                      </a:pPr>
                      <a:r>
                        <a:rPr lang="en-US" sz="1200" cap="none" spc="0" dirty="0">
                          <a:solidFill>
                            <a:schemeClr val="tx1">
                              <a:lumMod val="85000"/>
                              <a:lumOff val="15000"/>
                            </a:schemeClr>
                          </a:solidFill>
                          <a:effectLst/>
                        </a:rPr>
                        <a:t>Internal/external: people, hardware, software, physical infrastructure, physical environment</a:t>
                      </a:r>
                      <a:endParaRPr lang="en-US" sz="1200" cap="none" spc="0" dirty="0">
                        <a:solidFill>
                          <a:schemeClr val="tx1">
                            <a:lumMod val="85000"/>
                            <a:lumOff val="15000"/>
                          </a:schemeClr>
                        </a:solidFill>
                        <a:effectLst/>
                        <a:latin typeface="Times"/>
                        <a:ea typeface="Times New Roman"/>
                        <a:cs typeface="Times New Roman"/>
                      </a:endParaRPr>
                    </a:p>
                  </a:txBody>
                  <a:tcPr marL="161669" marR="97001" marT="97001" marB="9700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1"/>
                  </a:ext>
                </a:extLst>
              </a:tr>
              <a:tr h="354595">
                <a:tc>
                  <a:txBody>
                    <a:bodyPr/>
                    <a:lstStyle/>
                    <a:p>
                      <a:pPr marL="0" marR="0">
                        <a:lnSpc>
                          <a:spcPts val="1450"/>
                        </a:lnSpc>
                        <a:spcBef>
                          <a:spcPts val="400"/>
                        </a:spcBef>
                        <a:spcAft>
                          <a:spcPts val="400"/>
                        </a:spcAft>
                      </a:pPr>
                      <a:r>
                        <a:rPr lang="en-US" sz="1200" cap="none" spc="0">
                          <a:solidFill>
                            <a:schemeClr val="tx1">
                              <a:lumMod val="85000"/>
                              <a:lumOff val="15000"/>
                            </a:schemeClr>
                          </a:solidFill>
                          <a:effectLst/>
                        </a:rPr>
                        <a:t>Stimulus</a:t>
                      </a:r>
                      <a:endParaRPr lang="en-US" sz="1200" cap="none" spc="0">
                        <a:solidFill>
                          <a:schemeClr val="tx1">
                            <a:lumMod val="85000"/>
                            <a:lumOff val="15000"/>
                          </a:schemeClr>
                        </a:solidFill>
                        <a:effectLst/>
                        <a:latin typeface="Times"/>
                        <a:ea typeface="Times New Roman"/>
                        <a:cs typeface="Times New Roman"/>
                      </a:endParaRPr>
                    </a:p>
                  </a:txBody>
                  <a:tcPr marL="161669" marR="97001" marT="97001" marB="97001">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ts val="1450"/>
                        </a:lnSpc>
                        <a:spcBef>
                          <a:spcPts val="400"/>
                        </a:spcBef>
                        <a:spcAft>
                          <a:spcPts val="400"/>
                        </a:spcAft>
                      </a:pPr>
                      <a:r>
                        <a:rPr lang="en-US" sz="1200" cap="none" spc="0">
                          <a:solidFill>
                            <a:schemeClr val="tx1">
                              <a:lumMod val="85000"/>
                              <a:lumOff val="15000"/>
                            </a:schemeClr>
                          </a:solidFill>
                          <a:effectLst/>
                        </a:rPr>
                        <a:t>Fault: omission, crash, incorrect timing, incorrect response</a:t>
                      </a:r>
                      <a:endParaRPr lang="en-US" sz="1200" cap="none" spc="0">
                        <a:solidFill>
                          <a:schemeClr val="tx1">
                            <a:lumMod val="85000"/>
                            <a:lumOff val="15000"/>
                          </a:schemeClr>
                        </a:solidFill>
                        <a:effectLst/>
                        <a:latin typeface="Times"/>
                        <a:ea typeface="Times New Roman"/>
                        <a:cs typeface="Times New Roman"/>
                      </a:endParaRPr>
                    </a:p>
                  </a:txBody>
                  <a:tcPr marL="161669" marR="97001" marT="97001" marB="9700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2"/>
                  </a:ext>
                </a:extLst>
              </a:tr>
              <a:tr h="354595">
                <a:tc>
                  <a:txBody>
                    <a:bodyPr/>
                    <a:lstStyle/>
                    <a:p>
                      <a:pPr marL="0" marR="0">
                        <a:lnSpc>
                          <a:spcPts val="1450"/>
                        </a:lnSpc>
                        <a:spcBef>
                          <a:spcPts val="400"/>
                        </a:spcBef>
                        <a:spcAft>
                          <a:spcPts val="400"/>
                        </a:spcAft>
                      </a:pPr>
                      <a:r>
                        <a:rPr lang="en-US" sz="1200" cap="none" spc="0">
                          <a:solidFill>
                            <a:schemeClr val="tx1">
                              <a:lumMod val="85000"/>
                              <a:lumOff val="15000"/>
                            </a:schemeClr>
                          </a:solidFill>
                          <a:effectLst/>
                        </a:rPr>
                        <a:t>Artifact</a:t>
                      </a:r>
                      <a:endParaRPr lang="en-US" sz="1200" cap="none" spc="0">
                        <a:solidFill>
                          <a:schemeClr val="tx1">
                            <a:lumMod val="85000"/>
                            <a:lumOff val="15000"/>
                          </a:schemeClr>
                        </a:solidFill>
                        <a:effectLst/>
                        <a:latin typeface="Times"/>
                        <a:ea typeface="Times New Roman"/>
                        <a:cs typeface="Times New Roman"/>
                      </a:endParaRPr>
                    </a:p>
                  </a:txBody>
                  <a:tcPr marL="161669" marR="97001" marT="97001" marB="97001">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ts val="1450"/>
                        </a:lnSpc>
                        <a:spcBef>
                          <a:spcPts val="400"/>
                        </a:spcBef>
                        <a:spcAft>
                          <a:spcPts val="400"/>
                        </a:spcAft>
                      </a:pPr>
                      <a:r>
                        <a:rPr lang="en-US" sz="1200" cap="none" spc="0">
                          <a:solidFill>
                            <a:schemeClr val="tx1">
                              <a:lumMod val="85000"/>
                              <a:lumOff val="15000"/>
                            </a:schemeClr>
                          </a:solidFill>
                          <a:effectLst/>
                        </a:rPr>
                        <a:t>System’s processors, communication channels, persistent storage, processes</a:t>
                      </a:r>
                      <a:endParaRPr lang="en-US" sz="1200" cap="none" spc="0">
                        <a:solidFill>
                          <a:schemeClr val="tx1">
                            <a:lumMod val="85000"/>
                            <a:lumOff val="15000"/>
                          </a:schemeClr>
                        </a:solidFill>
                        <a:effectLst/>
                        <a:latin typeface="Times"/>
                        <a:ea typeface="Times New Roman"/>
                        <a:cs typeface="Times New Roman"/>
                      </a:endParaRPr>
                    </a:p>
                  </a:txBody>
                  <a:tcPr marL="161669" marR="97001" marT="97001" marB="9700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3"/>
                  </a:ext>
                </a:extLst>
              </a:tr>
              <a:tr h="489319">
                <a:tc>
                  <a:txBody>
                    <a:bodyPr/>
                    <a:lstStyle/>
                    <a:p>
                      <a:pPr marL="0" marR="0">
                        <a:lnSpc>
                          <a:spcPts val="1450"/>
                        </a:lnSpc>
                        <a:spcBef>
                          <a:spcPts val="400"/>
                        </a:spcBef>
                        <a:spcAft>
                          <a:spcPts val="400"/>
                        </a:spcAft>
                      </a:pPr>
                      <a:r>
                        <a:rPr lang="en-US" sz="1200" cap="none" spc="0">
                          <a:solidFill>
                            <a:schemeClr val="tx1">
                              <a:lumMod val="85000"/>
                              <a:lumOff val="15000"/>
                            </a:schemeClr>
                          </a:solidFill>
                          <a:effectLst/>
                        </a:rPr>
                        <a:t>Environment</a:t>
                      </a:r>
                      <a:endParaRPr lang="en-US" sz="1200" cap="none" spc="0">
                        <a:solidFill>
                          <a:schemeClr val="tx1">
                            <a:lumMod val="85000"/>
                            <a:lumOff val="15000"/>
                          </a:schemeClr>
                        </a:solidFill>
                        <a:effectLst/>
                        <a:latin typeface="Times"/>
                        <a:ea typeface="Times New Roman"/>
                        <a:cs typeface="Times New Roman"/>
                      </a:endParaRPr>
                    </a:p>
                  </a:txBody>
                  <a:tcPr marL="161669" marR="97001" marT="97001" marB="97001">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ts val="1450"/>
                        </a:lnSpc>
                        <a:spcBef>
                          <a:spcPts val="400"/>
                        </a:spcBef>
                        <a:spcAft>
                          <a:spcPts val="400"/>
                        </a:spcAft>
                      </a:pPr>
                      <a:r>
                        <a:rPr lang="en-US" sz="1200" cap="none" spc="0">
                          <a:solidFill>
                            <a:schemeClr val="tx1">
                              <a:lumMod val="85000"/>
                              <a:lumOff val="15000"/>
                            </a:schemeClr>
                          </a:solidFill>
                          <a:effectLst/>
                        </a:rPr>
                        <a:t>Normal operation, startup, shutdown, repair mode, degraded operation, overloaded operation</a:t>
                      </a:r>
                      <a:endParaRPr lang="en-US" sz="1200" cap="none" spc="0">
                        <a:solidFill>
                          <a:schemeClr val="tx1">
                            <a:lumMod val="85000"/>
                            <a:lumOff val="15000"/>
                          </a:schemeClr>
                        </a:solidFill>
                        <a:effectLst/>
                        <a:latin typeface="Times"/>
                        <a:ea typeface="Times New Roman"/>
                        <a:cs typeface="Times New Roman"/>
                      </a:endParaRPr>
                    </a:p>
                  </a:txBody>
                  <a:tcPr marL="161669" marR="97001" marT="97001" marB="9700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4"/>
                  </a:ext>
                </a:extLst>
              </a:tr>
              <a:tr h="1719800">
                <a:tc>
                  <a:txBody>
                    <a:bodyPr/>
                    <a:lstStyle/>
                    <a:p>
                      <a:pPr marL="0" marR="0">
                        <a:lnSpc>
                          <a:spcPts val="1450"/>
                        </a:lnSpc>
                        <a:spcBef>
                          <a:spcPts val="400"/>
                        </a:spcBef>
                        <a:spcAft>
                          <a:spcPts val="400"/>
                        </a:spcAft>
                      </a:pPr>
                      <a:r>
                        <a:rPr lang="en-US" sz="1200" cap="none" spc="0">
                          <a:solidFill>
                            <a:schemeClr val="tx1">
                              <a:lumMod val="85000"/>
                              <a:lumOff val="15000"/>
                            </a:schemeClr>
                          </a:solidFill>
                          <a:effectLst/>
                        </a:rPr>
                        <a:t>Response</a:t>
                      </a:r>
                      <a:endParaRPr lang="en-US" sz="1200" cap="none" spc="0">
                        <a:solidFill>
                          <a:schemeClr val="tx1">
                            <a:lumMod val="85000"/>
                            <a:lumOff val="15000"/>
                          </a:schemeClr>
                        </a:solidFill>
                        <a:effectLst/>
                        <a:latin typeface="Times"/>
                        <a:ea typeface="Times New Roman"/>
                        <a:cs typeface="Times New Roman"/>
                      </a:endParaRPr>
                    </a:p>
                  </a:txBody>
                  <a:tcPr marL="161669" marR="97001" marT="97001" marB="97001">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indent="0">
                        <a:lnSpc>
                          <a:spcPts val="1450"/>
                        </a:lnSpc>
                        <a:spcBef>
                          <a:spcPts val="100"/>
                        </a:spcBef>
                        <a:spcAft>
                          <a:spcPts val="300"/>
                        </a:spcAft>
                        <a:tabLst>
                          <a:tab pos="228600" algn="l"/>
                          <a:tab pos="274320" algn="l"/>
                          <a:tab pos="274320" algn="l"/>
                        </a:tabLst>
                      </a:pPr>
                      <a:r>
                        <a:rPr lang="en-US" sz="1200" kern="1100" cap="none" spc="0" dirty="0">
                          <a:solidFill>
                            <a:schemeClr val="tx1">
                              <a:lumMod val="85000"/>
                              <a:lumOff val="15000"/>
                            </a:schemeClr>
                          </a:solidFill>
                          <a:effectLst/>
                        </a:rPr>
                        <a:t>Prevent the fault from becoming a failure</a:t>
                      </a:r>
                    </a:p>
                    <a:p>
                      <a:pPr marL="0" marR="0" indent="0">
                        <a:lnSpc>
                          <a:spcPts val="1450"/>
                        </a:lnSpc>
                        <a:spcBef>
                          <a:spcPts val="100"/>
                        </a:spcBef>
                        <a:spcAft>
                          <a:spcPts val="300"/>
                        </a:spcAft>
                        <a:tabLst>
                          <a:tab pos="228600" algn="l"/>
                          <a:tab pos="274320" algn="l"/>
                          <a:tab pos="274320" algn="l"/>
                        </a:tabLst>
                      </a:pPr>
                      <a:r>
                        <a:rPr lang="en-US" sz="1200" kern="1100" cap="none" spc="0" dirty="0">
                          <a:solidFill>
                            <a:schemeClr val="tx1">
                              <a:lumMod val="85000"/>
                              <a:lumOff val="15000"/>
                            </a:schemeClr>
                          </a:solidFill>
                          <a:effectLst/>
                        </a:rPr>
                        <a:t>Detect the fault:</a:t>
                      </a:r>
                    </a:p>
                    <a:p>
                      <a:pPr marL="342900" marR="0" lvl="0" indent="-342900">
                        <a:lnSpc>
                          <a:spcPts val="1450"/>
                        </a:lnSpc>
                        <a:spcBef>
                          <a:spcPts val="100"/>
                        </a:spcBef>
                        <a:spcAft>
                          <a:spcPts val="300"/>
                        </a:spcAft>
                        <a:buSzPts val="800"/>
                        <a:buFont typeface="Symbol"/>
                        <a:buChar char=""/>
                        <a:tabLst>
                          <a:tab pos="228600" algn="l"/>
                          <a:tab pos="274320" algn="l"/>
                        </a:tabLst>
                      </a:pPr>
                      <a:r>
                        <a:rPr lang="en-US" sz="1200" kern="1100" cap="none" spc="0" dirty="0">
                          <a:solidFill>
                            <a:schemeClr val="tx1">
                              <a:lumMod val="85000"/>
                              <a:lumOff val="15000"/>
                            </a:schemeClr>
                          </a:solidFill>
                          <a:effectLst/>
                        </a:rPr>
                        <a:t> log the fault</a:t>
                      </a:r>
                    </a:p>
                    <a:p>
                      <a:pPr marL="342900" marR="0" lvl="0" indent="-342900">
                        <a:lnSpc>
                          <a:spcPts val="1450"/>
                        </a:lnSpc>
                        <a:spcBef>
                          <a:spcPts val="100"/>
                        </a:spcBef>
                        <a:spcAft>
                          <a:spcPts val="300"/>
                        </a:spcAft>
                        <a:buSzPts val="800"/>
                        <a:buFont typeface="Symbol"/>
                        <a:buChar char=""/>
                        <a:tabLst>
                          <a:tab pos="228600" algn="l"/>
                          <a:tab pos="274320" algn="l"/>
                        </a:tabLst>
                      </a:pPr>
                      <a:r>
                        <a:rPr lang="en-US" sz="1200" kern="1100" cap="none" spc="0" dirty="0">
                          <a:solidFill>
                            <a:schemeClr val="tx1">
                              <a:lumMod val="85000"/>
                              <a:lumOff val="15000"/>
                            </a:schemeClr>
                          </a:solidFill>
                          <a:effectLst/>
                        </a:rPr>
                        <a:t> notify appropriate entities (people or systems)</a:t>
                      </a:r>
                    </a:p>
                    <a:p>
                      <a:pPr marL="0" marR="0" indent="0">
                        <a:lnSpc>
                          <a:spcPts val="1450"/>
                        </a:lnSpc>
                        <a:spcBef>
                          <a:spcPts val="100"/>
                        </a:spcBef>
                        <a:spcAft>
                          <a:spcPts val="300"/>
                        </a:spcAft>
                        <a:tabLst>
                          <a:tab pos="228600" algn="l"/>
                          <a:tab pos="274320" algn="l"/>
                          <a:tab pos="274320" algn="l"/>
                        </a:tabLst>
                      </a:pPr>
                      <a:r>
                        <a:rPr lang="en-US" sz="1200" kern="1100" cap="none" spc="0" dirty="0">
                          <a:solidFill>
                            <a:schemeClr val="tx1">
                              <a:lumMod val="85000"/>
                              <a:lumOff val="15000"/>
                            </a:schemeClr>
                          </a:solidFill>
                          <a:effectLst/>
                        </a:rPr>
                        <a:t>Recover from the fault</a:t>
                      </a:r>
                    </a:p>
                    <a:p>
                      <a:pPr marL="342900" marR="0" lvl="0" indent="-342900">
                        <a:lnSpc>
                          <a:spcPts val="1450"/>
                        </a:lnSpc>
                        <a:spcBef>
                          <a:spcPts val="100"/>
                        </a:spcBef>
                        <a:spcAft>
                          <a:spcPts val="300"/>
                        </a:spcAft>
                        <a:buSzPts val="800"/>
                        <a:buFont typeface="Symbol"/>
                        <a:buChar char=""/>
                        <a:tabLst>
                          <a:tab pos="228600" algn="l"/>
                          <a:tab pos="274320" algn="l"/>
                        </a:tabLst>
                      </a:pPr>
                      <a:r>
                        <a:rPr lang="en-US" sz="1200" kern="1100" cap="none" spc="0" dirty="0">
                          <a:solidFill>
                            <a:schemeClr val="tx1">
                              <a:lumMod val="85000"/>
                              <a:lumOff val="15000"/>
                            </a:schemeClr>
                          </a:solidFill>
                          <a:effectLst/>
                        </a:rPr>
                        <a:t> disable source of events causing the fault</a:t>
                      </a:r>
                    </a:p>
                    <a:p>
                      <a:pPr marL="342900" marR="0" lvl="0" indent="-342900">
                        <a:lnSpc>
                          <a:spcPts val="1450"/>
                        </a:lnSpc>
                        <a:spcBef>
                          <a:spcPts val="100"/>
                        </a:spcBef>
                        <a:spcAft>
                          <a:spcPts val="300"/>
                        </a:spcAft>
                        <a:buSzPts val="800"/>
                        <a:buFont typeface="Symbol"/>
                        <a:buChar char=""/>
                        <a:tabLst>
                          <a:tab pos="228600" algn="l"/>
                          <a:tab pos="274320" algn="l"/>
                        </a:tabLst>
                      </a:pPr>
                      <a:r>
                        <a:rPr lang="en-US" sz="1200" kern="1100" cap="none" spc="0" dirty="0">
                          <a:solidFill>
                            <a:schemeClr val="tx1">
                              <a:lumMod val="85000"/>
                              <a:lumOff val="15000"/>
                            </a:schemeClr>
                          </a:solidFill>
                          <a:effectLst/>
                        </a:rPr>
                        <a:t> be temporarily unavailable while repair is being effected</a:t>
                      </a:r>
                    </a:p>
                    <a:p>
                      <a:pPr marL="342900" marR="0" lvl="0" indent="-342900">
                        <a:lnSpc>
                          <a:spcPts val="1450"/>
                        </a:lnSpc>
                        <a:spcBef>
                          <a:spcPts val="100"/>
                        </a:spcBef>
                        <a:spcAft>
                          <a:spcPts val="300"/>
                        </a:spcAft>
                        <a:buSzPts val="800"/>
                        <a:buFont typeface="Symbol"/>
                        <a:buChar char=""/>
                        <a:tabLst>
                          <a:tab pos="228600" algn="l"/>
                          <a:tab pos="274320" algn="l"/>
                        </a:tabLst>
                      </a:pPr>
                      <a:r>
                        <a:rPr lang="en-US" sz="1200" kern="1100" cap="none" spc="0" dirty="0">
                          <a:solidFill>
                            <a:schemeClr val="tx1">
                              <a:lumMod val="85000"/>
                              <a:lumOff val="15000"/>
                            </a:schemeClr>
                          </a:solidFill>
                          <a:effectLst/>
                        </a:rPr>
                        <a:t> fix or mask the fault/failure or contain the damage it causes</a:t>
                      </a:r>
                    </a:p>
                    <a:p>
                      <a:pPr marL="342900" marR="0" lvl="0" indent="-342900">
                        <a:lnSpc>
                          <a:spcPts val="1450"/>
                        </a:lnSpc>
                        <a:spcBef>
                          <a:spcPts val="100"/>
                        </a:spcBef>
                        <a:spcAft>
                          <a:spcPts val="300"/>
                        </a:spcAft>
                        <a:buSzPts val="800"/>
                        <a:buFont typeface="Symbol"/>
                        <a:buChar char=""/>
                        <a:tabLst>
                          <a:tab pos="228600" algn="l"/>
                          <a:tab pos="274320" algn="l"/>
                        </a:tabLst>
                      </a:pPr>
                      <a:r>
                        <a:rPr lang="en-US" sz="1200" kern="1100" cap="none" spc="0" dirty="0">
                          <a:solidFill>
                            <a:schemeClr val="tx1">
                              <a:lumMod val="85000"/>
                              <a:lumOff val="15000"/>
                            </a:schemeClr>
                          </a:solidFill>
                          <a:effectLst/>
                        </a:rPr>
                        <a:t> operate in a degraded mode while repair is being effected</a:t>
                      </a:r>
                      <a:endParaRPr lang="en-US" sz="1200" kern="1100" cap="none" spc="0" dirty="0">
                        <a:solidFill>
                          <a:schemeClr val="tx1">
                            <a:lumMod val="85000"/>
                            <a:lumOff val="15000"/>
                          </a:schemeClr>
                        </a:solidFill>
                        <a:effectLst/>
                        <a:latin typeface="Times New Roman"/>
                        <a:ea typeface="Times New Roman"/>
                      </a:endParaRPr>
                    </a:p>
                  </a:txBody>
                  <a:tcPr marL="161669" marR="97001" marT="97001" marB="9700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005"/>
                  </a:ext>
                </a:extLst>
              </a:tr>
              <a:tr h="0">
                <a:tc>
                  <a:txBody>
                    <a:bodyPr/>
                    <a:lstStyle/>
                    <a:p>
                      <a:pPr marL="0" marR="0">
                        <a:lnSpc>
                          <a:spcPts val="1450"/>
                        </a:lnSpc>
                        <a:spcBef>
                          <a:spcPts val="400"/>
                        </a:spcBef>
                        <a:spcAft>
                          <a:spcPts val="400"/>
                        </a:spcAft>
                      </a:pPr>
                      <a:r>
                        <a:rPr lang="en-US" sz="1200" cap="none" spc="0" dirty="0">
                          <a:solidFill>
                            <a:schemeClr val="tx1">
                              <a:lumMod val="85000"/>
                              <a:lumOff val="15000"/>
                            </a:schemeClr>
                          </a:solidFill>
                          <a:effectLst/>
                        </a:rPr>
                        <a:t>Response </a:t>
                      </a:r>
                      <a:br>
                        <a:rPr lang="en-US" sz="1200" cap="none" spc="0" dirty="0">
                          <a:solidFill>
                            <a:schemeClr val="tx1">
                              <a:lumMod val="85000"/>
                              <a:lumOff val="15000"/>
                            </a:schemeClr>
                          </a:solidFill>
                          <a:effectLst/>
                        </a:rPr>
                      </a:br>
                      <a:r>
                        <a:rPr lang="en-US" sz="1200" cap="none" spc="0" dirty="0">
                          <a:solidFill>
                            <a:schemeClr val="tx1">
                              <a:lumMod val="85000"/>
                              <a:lumOff val="15000"/>
                            </a:schemeClr>
                          </a:solidFill>
                          <a:effectLst/>
                        </a:rPr>
                        <a:t>Measure</a:t>
                      </a:r>
                      <a:endParaRPr lang="en-US" sz="1200" cap="none" spc="0" dirty="0">
                        <a:solidFill>
                          <a:schemeClr val="tx1">
                            <a:lumMod val="85000"/>
                            <a:lumOff val="15000"/>
                          </a:schemeClr>
                        </a:solidFill>
                        <a:effectLst/>
                        <a:latin typeface="Times"/>
                        <a:ea typeface="Times New Roman"/>
                        <a:cs typeface="Times New Roman"/>
                      </a:endParaRPr>
                    </a:p>
                  </a:txBody>
                  <a:tcPr marL="161669" marR="97001" marT="97001" marB="97001">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a:lnSpc>
                          <a:spcPts val="1450"/>
                        </a:lnSpc>
                        <a:spcBef>
                          <a:spcPts val="400"/>
                        </a:spcBef>
                        <a:spcAft>
                          <a:spcPts val="0"/>
                        </a:spcAft>
                      </a:pPr>
                      <a:r>
                        <a:rPr lang="en-US" sz="1200" cap="none" spc="0" dirty="0">
                          <a:solidFill>
                            <a:schemeClr val="tx1">
                              <a:lumMod val="85000"/>
                              <a:lumOff val="15000"/>
                            </a:schemeClr>
                          </a:solidFill>
                          <a:effectLst/>
                        </a:rPr>
                        <a:t>Time or time interval when the system must be available</a:t>
                      </a:r>
                    </a:p>
                    <a:p>
                      <a:pPr marL="0" marR="0">
                        <a:lnSpc>
                          <a:spcPts val="1450"/>
                        </a:lnSpc>
                        <a:spcBef>
                          <a:spcPts val="400"/>
                        </a:spcBef>
                        <a:spcAft>
                          <a:spcPts val="0"/>
                        </a:spcAft>
                      </a:pPr>
                      <a:r>
                        <a:rPr lang="en-US" sz="1200" cap="none" spc="0" dirty="0">
                          <a:solidFill>
                            <a:schemeClr val="tx1">
                              <a:lumMod val="85000"/>
                              <a:lumOff val="15000"/>
                            </a:schemeClr>
                          </a:solidFill>
                          <a:effectLst/>
                        </a:rPr>
                        <a:t>Availability percentage (e.g. 99.999%)</a:t>
                      </a:r>
                    </a:p>
                    <a:p>
                      <a:pPr marL="0" marR="0">
                        <a:lnSpc>
                          <a:spcPts val="1450"/>
                        </a:lnSpc>
                        <a:spcBef>
                          <a:spcPts val="400"/>
                        </a:spcBef>
                        <a:spcAft>
                          <a:spcPts val="0"/>
                        </a:spcAft>
                      </a:pPr>
                      <a:r>
                        <a:rPr lang="en-US" sz="1200" cap="none" spc="0" dirty="0">
                          <a:solidFill>
                            <a:schemeClr val="tx1">
                              <a:lumMod val="85000"/>
                              <a:lumOff val="15000"/>
                            </a:schemeClr>
                          </a:solidFill>
                          <a:effectLst/>
                        </a:rPr>
                        <a:t>Time to detect the fault</a:t>
                      </a:r>
                    </a:p>
                    <a:p>
                      <a:pPr marL="0" marR="0">
                        <a:lnSpc>
                          <a:spcPts val="1450"/>
                        </a:lnSpc>
                        <a:spcBef>
                          <a:spcPts val="400"/>
                        </a:spcBef>
                        <a:spcAft>
                          <a:spcPts val="0"/>
                        </a:spcAft>
                      </a:pPr>
                      <a:r>
                        <a:rPr lang="en-US" sz="1200" cap="none" spc="0" dirty="0">
                          <a:solidFill>
                            <a:schemeClr val="tx1">
                              <a:lumMod val="85000"/>
                              <a:lumOff val="15000"/>
                            </a:schemeClr>
                          </a:solidFill>
                          <a:effectLst/>
                        </a:rPr>
                        <a:t>Time to repair the fault</a:t>
                      </a:r>
                    </a:p>
                    <a:p>
                      <a:pPr marL="0" marR="0">
                        <a:lnSpc>
                          <a:spcPts val="1450"/>
                        </a:lnSpc>
                        <a:spcBef>
                          <a:spcPts val="400"/>
                        </a:spcBef>
                        <a:spcAft>
                          <a:spcPts val="0"/>
                        </a:spcAft>
                      </a:pPr>
                      <a:r>
                        <a:rPr lang="en-US" sz="1200" cap="none" spc="0" dirty="0">
                          <a:solidFill>
                            <a:schemeClr val="tx1">
                              <a:lumMod val="85000"/>
                              <a:lumOff val="15000"/>
                            </a:schemeClr>
                          </a:solidFill>
                          <a:effectLst/>
                        </a:rPr>
                        <a:t>Time or time interval in which system can be in degraded mode</a:t>
                      </a:r>
                    </a:p>
                    <a:p>
                      <a:pPr marL="0" marR="0">
                        <a:lnSpc>
                          <a:spcPts val="1450"/>
                        </a:lnSpc>
                        <a:spcBef>
                          <a:spcPts val="400"/>
                        </a:spcBef>
                        <a:spcAft>
                          <a:spcPts val="400"/>
                        </a:spcAft>
                      </a:pPr>
                      <a:r>
                        <a:rPr lang="en-US" sz="1200" cap="none" spc="0" dirty="0">
                          <a:solidFill>
                            <a:schemeClr val="tx1">
                              <a:lumMod val="85000"/>
                              <a:lumOff val="15000"/>
                            </a:schemeClr>
                          </a:solidFill>
                          <a:effectLst/>
                        </a:rPr>
                        <a:t>Proportion (e.g., 99%) or rate (e.g., up to 100 per second) of a certain class of faults that the system prevents, or handles without failing</a:t>
                      </a:r>
                      <a:endParaRPr lang="en-US" sz="1200" cap="none" spc="0" dirty="0">
                        <a:solidFill>
                          <a:schemeClr val="tx1">
                            <a:lumMod val="85000"/>
                            <a:lumOff val="15000"/>
                          </a:schemeClr>
                        </a:solidFill>
                        <a:effectLst/>
                        <a:latin typeface="Times"/>
                        <a:ea typeface="Times New Roman"/>
                        <a:cs typeface="Times New Roman"/>
                      </a:endParaRPr>
                    </a:p>
                  </a:txBody>
                  <a:tcPr marL="161669" marR="97001" marT="97001" marB="97001">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3521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89560" y="856180"/>
            <a:ext cx="4560584" cy="1128068"/>
          </a:xfrm>
        </p:spPr>
        <p:txBody>
          <a:bodyPr anchor="ctr">
            <a:normAutofit/>
          </a:bodyPr>
          <a:lstStyle/>
          <a:p>
            <a:r>
              <a:rPr lang="en-US" sz="3700"/>
              <a:t>Sample Concrete Availability Scenario</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90719" y="2330505"/>
            <a:ext cx="4559425" cy="3979585"/>
          </a:xfrm>
        </p:spPr>
        <p:txBody>
          <a:bodyPr anchor="ctr">
            <a:normAutofit/>
          </a:bodyPr>
          <a:lstStyle/>
          <a:p>
            <a:pPr marL="0" indent="0">
              <a:buNone/>
            </a:pPr>
            <a:r>
              <a:rPr lang="en-US" sz="3000" dirty="0"/>
              <a:t>The heartbeat monitor determines that the server is nonresponsive during normal operations. The system informs the operator and continues to operate with no downtime. </a:t>
            </a:r>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10A63C91-C7D1-E49C-6A55-CA05E9DA2A6F}"/>
              </a:ext>
            </a:extLst>
          </p:cNvPr>
          <p:cNvPicPr>
            <a:picLocks noChangeAspect="1"/>
          </p:cNvPicPr>
          <p:nvPr/>
        </p:nvPicPr>
        <p:blipFill rotWithShape="1">
          <a:blip r:embed="rId2"/>
          <a:srcRect l="16096" r="32841"/>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F258EC04-822F-E652-FB5B-CC41BD007F74}"/>
              </a:ext>
            </a:extLst>
          </p:cNvPr>
          <p:cNvSpPr>
            <a:spLocks noGrp="1"/>
          </p:cNvSpPr>
          <p:nvPr>
            <p:ph type="sldNum" sz="quarter" idx="12"/>
          </p:nvPr>
        </p:nvSpPr>
        <p:spPr/>
        <p:txBody>
          <a:bodyPr/>
          <a:lstStyle/>
          <a:p>
            <a:fld id="{7DF6DEEC-D04A-4FF0-9A08-7D39859C24F4}" type="slidenum">
              <a:rPr lang="en-US" smtClean="0"/>
              <a:t>41</a:t>
            </a:fld>
            <a:endParaRPr lang="en-US"/>
          </a:p>
        </p:txBody>
      </p:sp>
    </p:spTree>
    <p:extLst>
      <p:ext uri="{BB962C8B-B14F-4D97-AF65-F5344CB8AC3E}">
        <p14:creationId xmlns:p14="http://schemas.microsoft.com/office/powerpoint/2010/main" val="383170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Hand with red strings">
            <a:extLst>
              <a:ext uri="{FF2B5EF4-FFF2-40B4-BE49-F238E27FC236}">
                <a16:creationId xmlns:a16="http://schemas.microsoft.com/office/drawing/2014/main" id="{B5AFA2C8-FB2E-8C7B-574B-69213F3151C8}"/>
              </a:ext>
            </a:extLst>
          </p:cNvPr>
          <p:cNvPicPr>
            <a:picLocks noChangeAspect="1"/>
          </p:cNvPicPr>
          <p:nvPr/>
        </p:nvPicPr>
        <p:blipFill rotWithShape="1">
          <a:blip r:embed="rId2">
            <a:alphaModFix amt="50000"/>
          </a:blip>
          <a:srcRect t="6050" b="9681"/>
          <a:stretch/>
        </p:blipFill>
        <p:spPr>
          <a:xfrm>
            <a:off x="20" y="1"/>
            <a:ext cx="12191980" cy="6857999"/>
          </a:xfrm>
          <a:prstGeom prst="rect">
            <a:avLst/>
          </a:prstGeom>
        </p:spPr>
      </p:pic>
      <p:sp>
        <p:nvSpPr>
          <p:cNvPr id="2" name="Title 1"/>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Modifiability</a:t>
            </a:r>
          </a:p>
        </p:txBody>
      </p:sp>
      <p:sp>
        <p:nvSpPr>
          <p:cNvPr id="3" name="Slide Number Placeholder 2">
            <a:extLst>
              <a:ext uri="{FF2B5EF4-FFF2-40B4-BE49-F238E27FC236}">
                <a16:creationId xmlns:a16="http://schemas.microsoft.com/office/drawing/2014/main" id="{6BD4160F-559F-214A-5B0B-D8BAF924888A}"/>
              </a:ext>
            </a:extLst>
          </p:cNvPr>
          <p:cNvSpPr>
            <a:spLocks noGrp="1"/>
          </p:cNvSpPr>
          <p:nvPr>
            <p:ph type="sldNum" sz="quarter" idx="12"/>
          </p:nvPr>
        </p:nvSpPr>
        <p:spPr/>
        <p:txBody>
          <a:bodyPr/>
          <a:lstStyle/>
          <a:p>
            <a:fld id="{7DF6DEEC-D04A-4FF0-9A08-7D39859C24F4}" type="slidenum">
              <a:rPr lang="en-US" smtClean="0"/>
              <a:t>42</a:t>
            </a:fld>
            <a:endParaRPr lang="en-US"/>
          </a:p>
        </p:txBody>
      </p:sp>
    </p:spTree>
    <p:extLst>
      <p:ext uri="{BB962C8B-B14F-4D97-AF65-F5344CB8AC3E}">
        <p14:creationId xmlns:p14="http://schemas.microsoft.com/office/powerpoint/2010/main" val="295857782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Modifiability?</a:t>
            </a:r>
          </a:p>
        </p:txBody>
      </p:sp>
      <p:sp>
        <p:nvSpPr>
          <p:cNvPr id="3" name="Content Placeholder 2"/>
          <p:cNvSpPr>
            <a:spLocks noGrp="1"/>
          </p:cNvSpPr>
          <p:nvPr>
            <p:ph idx="1"/>
          </p:nvPr>
        </p:nvSpPr>
        <p:spPr/>
        <p:txBody>
          <a:bodyPr>
            <a:normAutofit/>
          </a:bodyPr>
          <a:lstStyle/>
          <a:p>
            <a:r>
              <a:rPr lang="en-US" sz="3000" dirty="0"/>
              <a:t>Modifiability is about change and our interest in it is in the cost and risk of making changes.  </a:t>
            </a:r>
          </a:p>
          <a:p>
            <a:r>
              <a:rPr lang="en-US" sz="3000" dirty="0"/>
              <a:t>To plan for modifiability, an architect has to consider three questions: </a:t>
            </a:r>
          </a:p>
          <a:p>
            <a:endParaRPr lang="en-US" sz="3000" dirty="0"/>
          </a:p>
          <a:p>
            <a:pPr lvl="1"/>
            <a:r>
              <a:rPr lang="en-US" sz="3000" dirty="0"/>
              <a:t>What can change? </a:t>
            </a:r>
          </a:p>
          <a:p>
            <a:pPr lvl="1"/>
            <a:r>
              <a:rPr lang="en-US" sz="3000" dirty="0"/>
              <a:t>What is the likelihood of the change? </a:t>
            </a:r>
          </a:p>
          <a:p>
            <a:pPr lvl="1"/>
            <a:r>
              <a:rPr lang="en-US" sz="3000" dirty="0"/>
              <a:t>When is the change made and who makes it?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330A2F9-1912-8583-C86B-BE4B80CB334D}"/>
              </a:ext>
            </a:extLst>
          </p:cNvPr>
          <p:cNvSpPr>
            <a:spLocks noGrp="1"/>
          </p:cNvSpPr>
          <p:nvPr>
            <p:ph type="sldNum" sz="quarter" idx="12"/>
          </p:nvPr>
        </p:nvSpPr>
        <p:spPr/>
        <p:txBody>
          <a:bodyPr/>
          <a:lstStyle/>
          <a:p>
            <a:fld id="{7DF6DEEC-D04A-4FF0-9A08-7D39859C24F4}" type="slidenum">
              <a:rPr lang="en-US" smtClean="0"/>
              <a:t>43</a:t>
            </a:fld>
            <a:endParaRPr lang="en-US"/>
          </a:p>
        </p:txBody>
      </p:sp>
    </p:spTree>
    <p:extLst>
      <p:ext uri="{BB962C8B-B14F-4D97-AF65-F5344CB8AC3E}">
        <p14:creationId xmlns:p14="http://schemas.microsoft.com/office/powerpoint/2010/main" val="411136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Modifiability General Scenario</a:t>
            </a:r>
          </a:p>
        </p:txBody>
      </p:sp>
      <p:sp>
        <p:nvSpPr>
          <p:cNvPr id="4" name="Slide Number Placeholder 3">
            <a:extLst>
              <a:ext uri="{FF2B5EF4-FFF2-40B4-BE49-F238E27FC236}">
                <a16:creationId xmlns:a16="http://schemas.microsoft.com/office/drawing/2014/main" id="{65CF7581-38D2-4642-E66B-897135197D7C}"/>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7DF6DEEC-D04A-4FF0-9A08-7D39859C24F4}" type="slidenum">
              <a:rPr lang="en-US" smtClean="0"/>
              <a:pPr algn="l">
                <a:spcAft>
                  <a:spcPts val="600"/>
                </a:spcAft>
              </a:pPr>
              <a:t>44</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376420488"/>
              </p:ext>
            </p:extLst>
          </p:nvPr>
        </p:nvGraphicFramePr>
        <p:xfrm>
          <a:off x="4086225" y="267336"/>
          <a:ext cx="7999095" cy="6266180"/>
        </p:xfrm>
        <a:graphic>
          <a:graphicData uri="http://schemas.openxmlformats.org/drawingml/2006/table">
            <a:tbl>
              <a:tblPr firstRow="1" bandRow="1">
                <a:tableStyleId>{8799B23B-EC83-4686-B30A-512413B5E67A}</a:tableStyleId>
              </a:tblPr>
              <a:tblGrid>
                <a:gridCol w="1673662">
                  <a:extLst>
                    <a:ext uri="{9D8B030D-6E8A-4147-A177-3AD203B41FA5}">
                      <a16:colId xmlns:a16="http://schemas.microsoft.com/office/drawing/2014/main" val="20000"/>
                    </a:ext>
                  </a:extLst>
                </a:gridCol>
                <a:gridCol w="6325433">
                  <a:extLst>
                    <a:ext uri="{9D8B030D-6E8A-4147-A177-3AD203B41FA5}">
                      <a16:colId xmlns:a16="http://schemas.microsoft.com/office/drawing/2014/main" val="20001"/>
                    </a:ext>
                  </a:extLst>
                </a:gridCol>
              </a:tblGrid>
              <a:tr h="476319">
                <a:tc>
                  <a:txBody>
                    <a:bodyPr/>
                    <a:lstStyle/>
                    <a:p>
                      <a:pPr marL="0" marR="0" algn="ctr">
                        <a:lnSpc>
                          <a:spcPct val="90000"/>
                        </a:lnSpc>
                        <a:spcBef>
                          <a:spcPts val="400"/>
                        </a:spcBef>
                        <a:spcAft>
                          <a:spcPts val="400"/>
                        </a:spcAft>
                      </a:pPr>
                      <a:r>
                        <a:rPr lang="en-US" sz="2000" b="1">
                          <a:effectLst/>
                        </a:rPr>
                        <a:t>Portion of </a:t>
                      </a:r>
                      <a:br>
                        <a:rPr lang="en-US" sz="2000" b="1">
                          <a:effectLst/>
                        </a:rPr>
                      </a:br>
                      <a:r>
                        <a:rPr lang="en-US" sz="2000" b="1">
                          <a:effectLst/>
                        </a:rPr>
                        <a:t>Scenario</a:t>
                      </a:r>
                      <a:endParaRPr lang="en-US" sz="2000" b="1">
                        <a:effectLst/>
                        <a:latin typeface="Times"/>
                        <a:ea typeface="Times New Roman"/>
                        <a:cs typeface="Times New Roman"/>
                      </a:endParaRPr>
                    </a:p>
                  </a:txBody>
                  <a:tcPr marL="60485" marR="60485" marT="0" marB="0"/>
                </a:tc>
                <a:tc>
                  <a:txBody>
                    <a:bodyPr/>
                    <a:lstStyle/>
                    <a:p>
                      <a:pPr marL="0" marR="0" algn="ctr">
                        <a:lnSpc>
                          <a:spcPct val="90000"/>
                        </a:lnSpc>
                        <a:spcBef>
                          <a:spcPts val="400"/>
                        </a:spcBef>
                        <a:spcAft>
                          <a:spcPts val="400"/>
                        </a:spcAft>
                      </a:pPr>
                      <a:r>
                        <a:rPr lang="en-US" sz="2000" b="1" dirty="0">
                          <a:effectLst/>
                        </a:rPr>
                        <a:t>Possible Values</a:t>
                      </a:r>
                      <a:endParaRPr lang="en-US" sz="2000" b="1" dirty="0">
                        <a:effectLst/>
                        <a:latin typeface="Times"/>
                        <a:ea typeface="Times New Roman"/>
                        <a:cs typeface="Times New Roman"/>
                      </a:endParaRPr>
                    </a:p>
                  </a:txBody>
                  <a:tcPr marL="60485" marR="60485" marT="0" marB="0"/>
                </a:tc>
                <a:extLst>
                  <a:ext uri="{0D108BD9-81ED-4DB2-BD59-A6C34878D82A}">
                    <a16:rowId xmlns:a16="http://schemas.microsoft.com/office/drawing/2014/main" val="10000"/>
                  </a:ext>
                </a:extLst>
              </a:tr>
              <a:tr h="280906">
                <a:tc>
                  <a:txBody>
                    <a:bodyPr/>
                    <a:lstStyle/>
                    <a:p>
                      <a:pPr marL="0" marR="0">
                        <a:lnSpc>
                          <a:spcPct val="90000"/>
                        </a:lnSpc>
                        <a:spcBef>
                          <a:spcPts val="400"/>
                        </a:spcBef>
                        <a:spcAft>
                          <a:spcPts val="400"/>
                        </a:spcAft>
                      </a:pPr>
                      <a:r>
                        <a:rPr lang="en-US" sz="2000">
                          <a:effectLst/>
                        </a:rPr>
                        <a:t>Source</a:t>
                      </a:r>
                      <a:endParaRPr lang="en-US" sz="2000">
                        <a:effectLst/>
                        <a:latin typeface="Times"/>
                        <a:ea typeface="Times New Roman"/>
                        <a:cs typeface="Times New Roman"/>
                      </a:endParaRPr>
                    </a:p>
                  </a:txBody>
                  <a:tcPr marL="60485" marR="60485" marT="0" marB="0"/>
                </a:tc>
                <a:tc>
                  <a:txBody>
                    <a:bodyPr/>
                    <a:lstStyle/>
                    <a:p>
                      <a:pPr marL="0" marR="0">
                        <a:lnSpc>
                          <a:spcPct val="100000"/>
                        </a:lnSpc>
                        <a:spcBef>
                          <a:spcPts val="400"/>
                        </a:spcBef>
                        <a:spcAft>
                          <a:spcPts val="400"/>
                        </a:spcAft>
                      </a:pPr>
                      <a:r>
                        <a:rPr lang="en-US" sz="2000">
                          <a:effectLst/>
                        </a:rPr>
                        <a:t>End user, developer, system administrator</a:t>
                      </a:r>
                      <a:endParaRPr lang="en-US" sz="2000">
                        <a:effectLst/>
                        <a:latin typeface="Times"/>
                        <a:ea typeface="Times New Roman"/>
                        <a:cs typeface="Times New Roman"/>
                      </a:endParaRPr>
                    </a:p>
                  </a:txBody>
                  <a:tcPr marL="60485" marR="60485" marT="0" marB="0"/>
                </a:tc>
                <a:extLst>
                  <a:ext uri="{0D108BD9-81ED-4DB2-BD59-A6C34878D82A}">
                    <a16:rowId xmlns:a16="http://schemas.microsoft.com/office/drawing/2014/main" val="10001"/>
                  </a:ext>
                </a:extLst>
              </a:tr>
              <a:tr h="525172">
                <a:tc>
                  <a:txBody>
                    <a:bodyPr/>
                    <a:lstStyle/>
                    <a:p>
                      <a:pPr marL="0" marR="0">
                        <a:lnSpc>
                          <a:spcPct val="90000"/>
                        </a:lnSpc>
                        <a:spcBef>
                          <a:spcPts val="400"/>
                        </a:spcBef>
                        <a:spcAft>
                          <a:spcPts val="400"/>
                        </a:spcAft>
                      </a:pPr>
                      <a:r>
                        <a:rPr lang="en-US" sz="2000">
                          <a:effectLst/>
                        </a:rPr>
                        <a:t>Stimulus</a:t>
                      </a:r>
                      <a:endParaRPr lang="en-US" sz="2000">
                        <a:effectLst/>
                        <a:latin typeface="Times"/>
                        <a:ea typeface="Times New Roman"/>
                        <a:cs typeface="Times New Roman"/>
                      </a:endParaRPr>
                    </a:p>
                  </a:txBody>
                  <a:tcPr marL="60485" marR="60485" marT="0" marB="0"/>
                </a:tc>
                <a:tc>
                  <a:txBody>
                    <a:bodyPr/>
                    <a:lstStyle/>
                    <a:p>
                      <a:pPr marL="0" marR="0">
                        <a:lnSpc>
                          <a:spcPct val="100000"/>
                        </a:lnSpc>
                        <a:spcBef>
                          <a:spcPts val="400"/>
                        </a:spcBef>
                        <a:spcAft>
                          <a:spcPts val="400"/>
                        </a:spcAft>
                      </a:pPr>
                      <a:r>
                        <a:rPr lang="en-US" sz="2000">
                          <a:effectLst/>
                        </a:rPr>
                        <a:t>A directive to add/delete/modify functionality, or change a quality attribute, capacity, or technology</a:t>
                      </a:r>
                      <a:endParaRPr lang="en-US" sz="2000">
                        <a:effectLst/>
                        <a:latin typeface="Times"/>
                        <a:ea typeface="Times New Roman"/>
                        <a:cs typeface="Times New Roman"/>
                      </a:endParaRPr>
                    </a:p>
                  </a:txBody>
                  <a:tcPr marL="60485" marR="60485" marT="0" marB="0"/>
                </a:tc>
                <a:extLst>
                  <a:ext uri="{0D108BD9-81ED-4DB2-BD59-A6C34878D82A}">
                    <a16:rowId xmlns:a16="http://schemas.microsoft.com/office/drawing/2014/main" val="10002"/>
                  </a:ext>
                </a:extLst>
              </a:tr>
              <a:tr h="280906">
                <a:tc>
                  <a:txBody>
                    <a:bodyPr/>
                    <a:lstStyle/>
                    <a:p>
                      <a:pPr marL="0" marR="0">
                        <a:lnSpc>
                          <a:spcPct val="90000"/>
                        </a:lnSpc>
                        <a:spcBef>
                          <a:spcPts val="400"/>
                        </a:spcBef>
                        <a:spcAft>
                          <a:spcPts val="400"/>
                        </a:spcAft>
                      </a:pPr>
                      <a:r>
                        <a:rPr lang="en-US" sz="2000">
                          <a:effectLst/>
                        </a:rPr>
                        <a:t>Artifacts</a:t>
                      </a:r>
                      <a:endParaRPr lang="en-US" sz="2000">
                        <a:effectLst/>
                        <a:latin typeface="Times"/>
                        <a:ea typeface="Times New Roman"/>
                        <a:cs typeface="Times New Roman"/>
                      </a:endParaRPr>
                    </a:p>
                  </a:txBody>
                  <a:tcPr marL="60485" marR="60485" marT="0" marB="0"/>
                </a:tc>
                <a:tc>
                  <a:txBody>
                    <a:bodyPr/>
                    <a:lstStyle/>
                    <a:p>
                      <a:pPr marL="0" marR="0">
                        <a:lnSpc>
                          <a:spcPct val="100000"/>
                        </a:lnSpc>
                        <a:spcBef>
                          <a:spcPts val="400"/>
                        </a:spcBef>
                        <a:spcAft>
                          <a:spcPts val="400"/>
                        </a:spcAft>
                      </a:pPr>
                      <a:r>
                        <a:rPr lang="en-US" sz="2000">
                          <a:effectLst/>
                        </a:rPr>
                        <a:t>Code, data, interfaces, components, resources, configurations, … </a:t>
                      </a:r>
                      <a:endParaRPr lang="en-US" sz="2000">
                        <a:effectLst/>
                        <a:latin typeface="Times"/>
                        <a:ea typeface="Times New Roman"/>
                        <a:cs typeface="Times New Roman"/>
                      </a:endParaRPr>
                    </a:p>
                  </a:txBody>
                  <a:tcPr marL="60485" marR="60485" marT="0" marB="0"/>
                </a:tc>
                <a:extLst>
                  <a:ext uri="{0D108BD9-81ED-4DB2-BD59-A6C34878D82A}">
                    <a16:rowId xmlns:a16="http://schemas.microsoft.com/office/drawing/2014/main" val="10003"/>
                  </a:ext>
                </a:extLst>
              </a:tr>
              <a:tr h="280906">
                <a:tc>
                  <a:txBody>
                    <a:bodyPr/>
                    <a:lstStyle/>
                    <a:p>
                      <a:pPr marL="0" marR="0">
                        <a:lnSpc>
                          <a:spcPct val="90000"/>
                        </a:lnSpc>
                        <a:spcBef>
                          <a:spcPts val="400"/>
                        </a:spcBef>
                        <a:spcAft>
                          <a:spcPts val="400"/>
                        </a:spcAft>
                      </a:pPr>
                      <a:r>
                        <a:rPr lang="en-US" sz="2000">
                          <a:effectLst/>
                        </a:rPr>
                        <a:t>Environment</a:t>
                      </a:r>
                      <a:endParaRPr lang="en-US" sz="2000">
                        <a:effectLst/>
                        <a:latin typeface="Times"/>
                        <a:ea typeface="Times New Roman"/>
                        <a:cs typeface="Times New Roman"/>
                      </a:endParaRPr>
                    </a:p>
                  </a:txBody>
                  <a:tcPr marL="60485" marR="60485" marT="0" marB="0"/>
                </a:tc>
                <a:tc>
                  <a:txBody>
                    <a:bodyPr/>
                    <a:lstStyle/>
                    <a:p>
                      <a:pPr marL="0" marR="0">
                        <a:lnSpc>
                          <a:spcPct val="100000"/>
                        </a:lnSpc>
                        <a:spcBef>
                          <a:spcPts val="400"/>
                        </a:spcBef>
                        <a:spcAft>
                          <a:spcPts val="400"/>
                        </a:spcAft>
                      </a:pPr>
                      <a:r>
                        <a:rPr lang="en-US" sz="2000">
                          <a:effectLst/>
                        </a:rPr>
                        <a:t>Runtime, compile time, build time, initiation time, design time</a:t>
                      </a:r>
                      <a:endParaRPr lang="en-US" sz="2000">
                        <a:effectLst/>
                        <a:latin typeface="Times"/>
                        <a:ea typeface="Times New Roman"/>
                        <a:cs typeface="Times New Roman"/>
                      </a:endParaRPr>
                    </a:p>
                  </a:txBody>
                  <a:tcPr marL="60485" marR="60485" marT="0" marB="0"/>
                </a:tc>
                <a:extLst>
                  <a:ext uri="{0D108BD9-81ED-4DB2-BD59-A6C34878D82A}">
                    <a16:rowId xmlns:a16="http://schemas.microsoft.com/office/drawing/2014/main" val="10004"/>
                  </a:ext>
                </a:extLst>
              </a:tr>
              <a:tr h="1081386">
                <a:tc>
                  <a:txBody>
                    <a:bodyPr/>
                    <a:lstStyle/>
                    <a:p>
                      <a:pPr marL="0" marR="0">
                        <a:lnSpc>
                          <a:spcPct val="90000"/>
                        </a:lnSpc>
                        <a:spcBef>
                          <a:spcPts val="400"/>
                        </a:spcBef>
                        <a:spcAft>
                          <a:spcPts val="400"/>
                        </a:spcAft>
                      </a:pPr>
                      <a:r>
                        <a:rPr lang="en-US" sz="2000">
                          <a:effectLst/>
                        </a:rPr>
                        <a:t>Response</a:t>
                      </a:r>
                      <a:endParaRPr lang="en-US" sz="2000">
                        <a:effectLst/>
                        <a:latin typeface="Times"/>
                        <a:ea typeface="Times New Roman"/>
                        <a:cs typeface="Times New Roman"/>
                      </a:endParaRPr>
                    </a:p>
                  </a:txBody>
                  <a:tcPr marL="60485" marR="60485" marT="0" marB="0"/>
                </a:tc>
                <a:tc>
                  <a:txBody>
                    <a:bodyPr/>
                    <a:lstStyle/>
                    <a:p>
                      <a:pPr marL="0" marR="0">
                        <a:lnSpc>
                          <a:spcPct val="90000"/>
                        </a:lnSpc>
                        <a:spcBef>
                          <a:spcPts val="400"/>
                        </a:spcBef>
                        <a:spcAft>
                          <a:spcPts val="400"/>
                        </a:spcAft>
                      </a:pPr>
                      <a:r>
                        <a:rPr lang="en-US" sz="2000">
                          <a:effectLst/>
                        </a:rPr>
                        <a:t>One or more of the following:</a:t>
                      </a:r>
                    </a:p>
                    <a:p>
                      <a:pPr marL="342900" marR="0" lvl="0" indent="-342900">
                        <a:lnSpc>
                          <a:spcPct val="90000"/>
                        </a:lnSpc>
                        <a:spcBef>
                          <a:spcPts val="100"/>
                        </a:spcBef>
                        <a:spcAft>
                          <a:spcPts val="300"/>
                        </a:spcAft>
                        <a:buSzPts val="800"/>
                        <a:buFont typeface="Symbol"/>
                        <a:buChar char=""/>
                        <a:tabLst>
                          <a:tab pos="228600" algn="l"/>
                          <a:tab pos="274320" algn="l"/>
                        </a:tabLst>
                      </a:pPr>
                      <a:r>
                        <a:rPr lang="en-US" sz="2000" kern="1100">
                          <a:effectLst/>
                        </a:rPr>
                        <a:t>make modification </a:t>
                      </a:r>
                    </a:p>
                    <a:p>
                      <a:pPr marL="342900" marR="0" lvl="0" indent="-342900">
                        <a:lnSpc>
                          <a:spcPct val="90000"/>
                        </a:lnSpc>
                        <a:spcBef>
                          <a:spcPts val="100"/>
                        </a:spcBef>
                        <a:spcAft>
                          <a:spcPts val="300"/>
                        </a:spcAft>
                        <a:buSzPts val="800"/>
                        <a:buFont typeface="Symbol"/>
                        <a:buChar char=""/>
                        <a:tabLst>
                          <a:tab pos="228600" algn="l"/>
                          <a:tab pos="274320" algn="l"/>
                        </a:tabLst>
                      </a:pPr>
                      <a:r>
                        <a:rPr lang="en-US" sz="2000" kern="1100">
                          <a:effectLst/>
                        </a:rPr>
                        <a:t>test modification</a:t>
                      </a:r>
                    </a:p>
                    <a:p>
                      <a:pPr marL="342900" marR="0" lvl="0" indent="-342900">
                        <a:lnSpc>
                          <a:spcPct val="90000"/>
                        </a:lnSpc>
                        <a:spcBef>
                          <a:spcPts val="100"/>
                        </a:spcBef>
                        <a:spcAft>
                          <a:spcPts val="300"/>
                        </a:spcAft>
                        <a:buSzPts val="800"/>
                        <a:buFont typeface="Symbol"/>
                        <a:buChar char=""/>
                        <a:tabLst>
                          <a:tab pos="228600" algn="l"/>
                          <a:tab pos="274320" algn="l"/>
                        </a:tabLst>
                      </a:pPr>
                      <a:r>
                        <a:rPr lang="en-US" sz="2000" kern="1100">
                          <a:effectLst/>
                        </a:rPr>
                        <a:t>deploy modification</a:t>
                      </a:r>
                      <a:endParaRPr lang="en-US" sz="2000" kern="1100">
                        <a:effectLst/>
                        <a:latin typeface="Times New Roman"/>
                        <a:ea typeface="Times New Roman"/>
                      </a:endParaRPr>
                    </a:p>
                  </a:txBody>
                  <a:tcPr marL="60485" marR="60485" marT="0" marB="0"/>
                </a:tc>
                <a:extLst>
                  <a:ext uri="{0D108BD9-81ED-4DB2-BD59-A6C34878D82A}">
                    <a16:rowId xmlns:a16="http://schemas.microsoft.com/office/drawing/2014/main" val="10005"/>
                  </a:ext>
                </a:extLst>
              </a:tr>
              <a:tr h="1922577">
                <a:tc>
                  <a:txBody>
                    <a:bodyPr/>
                    <a:lstStyle/>
                    <a:p>
                      <a:pPr marL="0" marR="0">
                        <a:lnSpc>
                          <a:spcPct val="90000"/>
                        </a:lnSpc>
                        <a:spcBef>
                          <a:spcPts val="400"/>
                        </a:spcBef>
                        <a:spcAft>
                          <a:spcPts val="400"/>
                        </a:spcAft>
                      </a:pPr>
                      <a:r>
                        <a:rPr lang="en-US" sz="2000">
                          <a:effectLst/>
                        </a:rPr>
                        <a:t>Response </a:t>
                      </a:r>
                      <a:br>
                        <a:rPr lang="en-US" sz="2000">
                          <a:effectLst/>
                        </a:rPr>
                      </a:br>
                      <a:r>
                        <a:rPr lang="en-US" sz="2000">
                          <a:effectLst/>
                        </a:rPr>
                        <a:t>Measure</a:t>
                      </a:r>
                    </a:p>
                    <a:p>
                      <a:pPr marL="0" marR="0">
                        <a:lnSpc>
                          <a:spcPct val="90000"/>
                        </a:lnSpc>
                        <a:spcBef>
                          <a:spcPts val="400"/>
                        </a:spcBef>
                        <a:spcAft>
                          <a:spcPts val="400"/>
                        </a:spcAft>
                      </a:pPr>
                      <a:r>
                        <a:rPr lang="en-US" sz="2000">
                          <a:effectLst/>
                        </a:rPr>
                        <a:t> </a:t>
                      </a:r>
                      <a:endParaRPr lang="en-US" sz="2000">
                        <a:effectLst/>
                        <a:latin typeface="Times"/>
                        <a:ea typeface="Times New Roman"/>
                        <a:cs typeface="Times New Roman"/>
                      </a:endParaRPr>
                    </a:p>
                  </a:txBody>
                  <a:tcPr marL="60485" marR="60485" marT="0" marB="0"/>
                </a:tc>
                <a:tc>
                  <a:txBody>
                    <a:bodyPr/>
                    <a:lstStyle/>
                    <a:p>
                      <a:pPr marL="0" marR="0">
                        <a:lnSpc>
                          <a:spcPct val="90000"/>
                        </a:lnSpc>
                        <a:spcBef>
                          <a:spcPts val="400"/>
                        </a:spcBef>
                        <a:spcAft>
                          <a:spcPts val="400"/>
                        </a:spcAft>
                      </a:pPr>
                      <a:r>
                        <a:rPr lang="en-US" sz="2000" dirty="0">
                          <a:effectLst/>
                        </a:rPr>
                        <a:t>Cost in terms of:</a:t>
                      </a:r>
                    </a:p>
                    <a:p>
                      <a:pPr marL="342900" marR="0" lvl="0" indent="-342900">
                        <a:lnSpc>
                          <a:spcPct val="90000"/>
                        </a:lnSpc>
                        <a:spcBef>
                          <a:spcPts val="100"/>
                        </a:spcBef>
                        <a:spcAft>
                          <a:spcPts val="0"/>
                        </a:spcAft>
                        <a:buSzPts val="800"/>
                        <a:buFont typeface="Symbol"/>
                        <a:buChar char=""/>
                        <a:tabLst>
                          <a:tab pos="228600" algn="l"/>
                          <a:tab pos="274320" algn="l"/>
                        </a:tabLst>
                      </a:pPr>
                      <a:r>
                        <a:rPr lang="en-US" sz="2000" kern="1100" dirty="0">
                          <a:effectLst/>
                        </a:rPr>
                        <a:t>number, size, complexity of affected artifacts</a:t>
                      </a:r>
                    </a:p>
                    <a:p>
                      <a:pPr marL="342900" marR="0" lvl="0" indent="-342900">
                        <a:lnSpc>
                          <a:spcPct val="90000"/>
                        </a:lnSpc>
                        <a:spcBef>
                          <a:spcPts val="100"/>
                        </a:spcBef>
                        <a:spcAft>
                          <a:spcPts val="0"/>
                        </a:spcAft>
                        <a:buSzPts val="800"/>
                        <a:buFont typeface="Symbol"/>
                        <a:buChar char=""/>
                        <a:tabLst>
                          <a:tab pos="228600" algn="l"/>
                          <a:tab pos="274320" algn="l"/>
                        </a:tabLst>
                      </a:pPr>
                      <a:r>
                        <a:rPr lang="en-US" sz="2000" kern="1100" dirty="0">
                          <a:effectLst/>
                        </a:rPr>
                        <a:t>effort</a:t>
                      </a:r>
                    </a:p>
                    <a:p>
                      <a:pPr marL="342900" marR="0" lvl="0" indent="-342900">
                        <a:lnSpc>
                          <a:spcPct val="90000"/>
                        </a:lnSpc>
                        <a:spcBef>
                          <a:spcPts val="100"/>
                        </a:spcBef>
                        <a:spcAft>
                          <a:spcPts val="0"/>
                        </a:spcAft>
                        <a:buSzPts val="800"/>
                        <a:buFont typeface="Symbol"/>
                        <a:buChar char=""/>
                        <a:tabLst>
                          <a:tab pos="228600" algn="l"/>
                          <a:tab pos="274320" algn="l"/>
                        </a:tabLst>
                      </a:pPr>
                      <a:r>
                        <a:rPr lang="en-US" sz="2000" kern="1100" dirty="0">
                          <a:effectLst/>
                        </a:rPr>
                        <a:t>calendar time</a:t>
                      </a:r>
                    </a:p>
                    <a:p>
                      <a:pPr marL="342900" marR="0" lvl="0" indent="-342900">
                        <a:lnSpc>
                          <a:spcPct val="90000"/>
                        </a:lnSpc>
                        <a:spcBef>
                          <a:spcPts val="100"/>
                        </a:spcBef>
                        <a:spcAft>
                          <a:spcPts val="0"/>
                        </a:spcAft>
                        <a:buSzPts val="800"/>
                        <a:buFont typeface="Symbol"/>
                        <a:buChar char=""/>
                        <a:tabLst>
                          <a:tab pos="228600" algn="l"/>
                          <a:tab pos="274320" algn="l"/>
                        </a:tabLst>
                      </a:pPr>
                      <a:r>
                        <a:rPr lang="en-US" sz="2000" kern="1100" dirty="0">
                          <a:effectLst/>
                        </a:rPr>
                        <a:t>money (direct outlay or opportunity cost)</a:t>
                      </a:r>
                    </a:p>
                    <a:p>
                      <a:pPr marL="342900" marR="0" lvl="0" indent="-342900">
                        <a:lnSpc>
                          <a:spcPct val="90000"/>
                        </a:lnSpc>
                        <a:spcBef>
                          <a:spcPts val="100"/>
                        </a:spcBef>
                        <a:spcAft>
                          <a:spcPts val="0"/>
                        </a:spcAft>
                        <a:buSzPts val="800"/>
                        <a:buFont typeface="Symbol"/>
                        <a:buChar char=""/>
                        <a:tabLst>
                          <a:tab pos="228600" algn="l"/>
                          <a:tab pos="274320" algn="l"/>
                        </a:tabLst>
                      </a:pPr>
                      <a:r>
                        <a:rPr lang="en-US" sz="2000" kern="1100" dirty="0">
                          <a:effectLst/>
                        </a:rPr>
                        <a:t>extent to which this modification affects other functions or quality attributes</a:t>
                      </a:r>
                    </a:p>
                    <a:p>
                      <a:pPr marL="342900" marR="0" lvl="0" indent="-342900">
                        <a:lnSpc>
                          <a:spcPct val="90000"/>
                        </a:lnSpc>
                        <a:spcBef>
                          <a:spcPts val="100"/>
                        </a:spcBef>
                        <a:spcAft>
                          <a:spcPts val="0"/>
                        </a:spcAft>
                        <a:buSzPts val="800"/>
                        <a:buFont typeface="Symbol"/>
                        <a:buChar char=""/>
                        <a:tabLst>
                          <a:tab pos="228600" algn="l"/>
                          <a:tab pos="274320" algn="l"/>
                        </a:tabLst>
                      </a:pPr>
                      <a:r>
                        <a:rPr lang="en-US" sz="2000" kern="1100" dirty="0">
                          <a:effectLst/>
                        </a:rPr>
                        <a:t>new defects introduced</a:t>
                      </a:r>
                      <a:endParaRPr lang="en-US" sz="2000" kern="1100" dirty="0">
                        <a:effectLst/>
                        <a:latin typeface="Times New Roman"/>
                        <a:ea typeface="Times New Roman"/>
                      </a:endParaRPr>
                    </a:p>
                  </a:txBody>
                  <a:tcPr marL="60485" marR="60485"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49382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4200"/>
              <a:t>Sample Concrete Modifiability Scenario</a:t>
            </a:r>
          </a:p>
        </p:txBody>
      </p:sp>
      <p:sp>
        <p:nvSpPr>
          <p:cNvPr id="3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368602" cy="3320668"/>
          </a:xfrm>
        </p:spPr>
        <p:txBody>
          <a:bodyPr>
            <a:normAutofit/>
          </a:bodyPr>
          <a:lstStyle/>
          <a:p>
            <a:pPr marL="0" indent="0" algn="ctr">
              <a:buNone/>
            </a:pPr>
            <a:r>
              <a:rPr lang="en-US" sz="2700" dirty="0"/>
              <a:t>The developer wishes to change the user interface by modifying the code at design time. The modifications are made with no side effects within three hours.</a:t>
            </a:r>
          </a:p>
        </p:txBody>
      </p:sp>
      <p:pic>
        <p:nvPicPr>
          <p:cNvPr id="22" name="Picture 21" descr="Computer script on a screen">
            <a:extLst>
              <a:ext uri="{FF2B5EF4-FFF2-40B4-BE49-F238E27FC236}">
                <a16:creationId xmlns:a16="http://schemas.microsoft.com/office/drawing/2014/main" id="{C3D5F3EE-CBF0-A76E-14CF-897CFF12A7D0}"/>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31822BB9-8234-E769-2DC3-BC52429372B9}"/>
              </a:ext>
            </a:extLst>
          </p:cNvPr>
          <p:cNvSpPr>
            <a:spLocks noGrp="1"/>
          </p:cNvSpPr>
          <p:nvPr>
            <p:ph type="sldNum" sz="quarter" idx="12"/>
          </p:nvPr>
        </p:nvSpPr>
        <p:spPr>
          <a:xfrm>
            <a:off x="10439400" y="6356350"/>
            <a:ext cx="914400" cy="365125"/>
          </a:xfrm>
        </p:spPr>
        <p:txBody>
          <a:bodyPr>
            <a:normAutofit/>
          </a:bodyPr>
          <a:lstStyle/>
          <a:p>
            <a:pPr>
              <a:spcAft>
                <a:spcPts val="600"/>
              </a:spcAft>
            </a:pPr>
            <a:fld id="{7DF6DEEC-D04A-4FF0-9A08-7D39859C24F4}" type="slidenum">
              <a:rPr lang="en-US">
                <a:solidFill>
                  <a:srgbClr val="FFFFFF"/>
                </a:solidFill>
              </a:rPr>
              <a:pPr>
                <a:spcAft>
                  <a:spcPts val="600"/>
                </a:spcAft>
              </a:pPr>
              <a:t>45</a:t>
            </a:fld>
            <a:endParaRPr lang="en-US">
              <a:solidFill>
                <a:srgbClr val="FFFFFF"/>
              </a:solidFill>
            </a:endParaRPr>
          </a:p>
        </p:txBody>
      </p:sp>
    </p:spTree>
    <p:extLst>
      <p:ext uri="{BB962C8B-B14F-4D97-AF65-F5344CB8AC3E}">
        <p14:creationId xmlns:p14="http://schemas.microsoft.com/office/powerpoint/2010/main" val="1596489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3">
            <a:extLst>
              <a:ext uri="{FF2B5EF4-FFF2-40B4-BE49-F238E27FC236}">
                <a16:creationId xmlns:a16="http://schemas.microsoft.com/office/drawing/2014/main" id="{87C7A543-150B-4A4E-8131-1A7601D483CE}"/>
              </a:ext>
            </a:extLst>
          </p:cNvPr>
          <p:cNvPicPr>
            <a:picLocks noChangeAspect="1"/>
          </p:cNvPicPr>
          <p:nvPr/>
        </p:nvPicPr>
        <p:blipFill rotWithShape="1">
          <a:blip r:embed="rId2">
            <a:alphaModFix amt="50000"/>
          </a:blip>
          <a:srcRect t="28904" b="13404"/>
          <a:stretch/>
        </p:blipFill>
        <p:spPr>
          <a:xfrm>
            <a:off x="20" y="1"/>
            <a:ext cx="12191980" cy="6857999"/>
          </a:xfrm>
          <a:prstGeom prst="rect">
            <a:avLst/>
          </a:prstGeom>
        </p:spPr>
      </p:pic>
      <p:sp>
        <p:nvSpPr>
          <p:cNvPr id="2" name="Title 1"/>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Interoperability</a:t>
            </a:r>
          </a:p>
        </p:txBody>
      </p:sp>
      <p:sp>
        <p:nvSpPr>
          <p:cNvPr id="3" name="Slide Number Placeholder 2">
            <a:extLst>
              <a:ext uri="{FF2B5EF4-FFF2-40B4-BE49-F238E27FC236}">
                <a16:creationId xmlns:a16="http://schemas.microsoft.com/office/drawing/2014/main" id="{7BCB6338-1E6F-55BC-87F2-67816383C52B}"/>
              </a:ext>
            </a:extLst>
          </p:cNvPr>
          <p:cNvSpPr>
            <a:spLocks noGrp="1"/>
          </p:cNvSpPr>
          <p:nvPr>
            <p:ph type="sldNum" sz="quarter" idx="12"/>
          </p:nvPr>
        </p:nvSpPr>
        <p:spPr/>
        <p:txBody>
          <a:bodyPr/>
          <a:lstStyle/>
          <a:p>
            <a:fld id="{7DF6DEEC-D04A-4FF0-9A08-7D39859C24F4}" type="slidenum">
              <a:rPr lang="en-US" smtClean="0"/>
              <a:t>46</a:t>
            </a:fld>
            <a:endParaRPr lang="en-US"/>
          </a:p>
        </p:txBody>
      </p:sp>
    </p:spTree>
    <p:extLst>
      <p:ext uri="{BB962C8B-B14F-4D97-AF65-F5344CB8AC3E}">
        <p14:creationId xmlns:p14="http://schemas.microsoft.com/office/powerpoint/2010/main" val="229765824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mplex maths formulae on a blackboard">
            <a:extLst>
              <a:ext uri="{FF2B5EF4-FFF2-40B4-BE49-F238E27FC236}">
                <a16:creationId xmlns:a16="http://schemas.microsoft.com/office/drawing/2014/main" id="{C13718D3-1FE5-51C5-C00A-DCAFBE698F5B}"/>
              </a:ext>
            </a:extLst>
          </p:cNvPr>
          <p:cNvPicPr>
            <a:picLocks noChangeAspect="1"/>
          </p:cNvPicPr>
          <p:nvPr/>
        </p:nvPicPr>
        <p:blipFill rotWithShape="1">
          <a:blip r:embed="rId2">
            <a:alphaModFix amt="35000"/>
          </a:blip>
          <a:srcRect t="18208" b="4737"/>
          <a:stretch/>
        </p:blipFill>
        <p:spPr>
          <a:xfrm>
            <a:off x="20" y="10"/>
            <a:ext cx="12191980"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a:solidFill>
                  <a:srgbClr val="FFFFFF"/>
                </a:solidFill>
              </a:rPr>
              <a:t>What is Interoperability?</a:t>
            </a:r>
          </a:p>
        </p:txBody>
      </p:sp>
      <p:sp>
        <p:nvSpPr>
          <p:cNvPr id="3" name="Content Placeholder 2"/>
          <p:cNvSpPr>
            <a:spLocks noGrp="1"/>
          </p:cNvSpPr>
          <p:nvPr>
            <p:ph idx="1"/>
          </p:nvPr>
        </p:nvSpPr>
        <p:spPr>
          <a:xfrm>
            <a:off x="838200" y="1825625"/>
            <a:ext cx="10515600" cy="4351338"/>
          </a:xfrm>
        </p:spPr>
        <p:txBody>
          <a:bodyPr>
            <a:normAutofit/>
          </a:bodyPr>
          <a:lstStyle/>
          <a:p>
            <a:r>
              <a:rPr lang="en-US" sz="3200" dirty="0">
                <a:solidFill>
                  <a:srgbClr val="FFFFFF"/>
                </a:solidFill>
              </a:rPr>
              <a:t>Interoperability is about the degree to which two or more systems can usefully exchange meaningful information. </a:t>
            </a:r>
          </a:p>
          <a:p>
            <a:endParaRPr lang="en-US" sz="3200" dirty="0">
              <a:solidFill>
                <a:srgbClr val="FFFFFF"/>
              </a:solidFill>
            </a:endParaRPr>
          </a:p>
          <a:p>
            <a:r>
              <a:rPr lang="en-US" sz="3200" dirty="0">
                <a:solidFill>
                  <a:srgbClr val="FFFFFF"/>
                </a:solidFill>
              </a:rPr>
              <a:t>Like all quality attributes, interoperability is not a yes-or-no proposition but has shades of meaning. </a:t>
            </a:r>
          </a:p>
          <a:p>
            <a:endParaRPr lang="en-US" dirty="0">
              <a:solidFill>
                <a:srgbClr val="FFFFFF"/>
              </a:solidFill>
            </a:endParaRPr>
          </a:p>
          <a:p>
            <a:endParaRPr lang="en-US" dirty="0">
              <a:solidFill>
                <a:srgbClr val="FFFFFF"/>
              </a:solidFill>
            </a:endParaRPr>
          </a:p>
          <a:p>
            <a:endParaRPr lang="en-US" dirty="0">
              <a:solidFill>
                <a:srgbClr val="FFFFFF"/>
              </a:solidFill>
            </a:endParaRPr>
          </a:p>
        </p:txBody>
      </p:sp>
      <p:sp>
        <p:nvSpPr>
          <p:cNvPr id="4" name="Slide Number Placeholder 3">
            <a:extLst>
              <a:ext uri="{FF2B5EF4-FFF2-40B4-BE49-F238E27FC236}">
                <a16:creationId xmlns:a16="http://schemas.microsoft.com/office/drawing/2014/main" id="{AEB74804-1742-1C84-9CBD-D57CA410D3B9}"/>
              </a:ext>
            </a:extLst>
          </p:cNvPr>
          <p:cNvSpPr>
            <a:spLocks noGrp="1"/>
          </p:cNvSpPr>
          <p:nvPr>
            <p:ph type="sldNum" sz="quarter" idx="12"/>
          </p:nvPr>
        </p:nvSpPr>
        <p:spPr/>
        <p:txBody>
          <a:bodyPr/>
          <a:lstStyle/>
          <a:p>
            <a:fld id="{7DF6DEEC-D04A-4FF0-9A08-7D39859C24F4}" type="slidenum">
              <a:rPr lang="en-US" smtClean="0"/>
              <a:t>47</a:t>
            </a:fld>
            <a:endParaRPr lang="en-US"/>
          </a:p>
        </p:txBody>
      </p:sp>
    </p:spTree>
    <p:extLst>
      <p:ext uri="{BB962C8B-B14F-4D97-AF65-F5344CB8AC3E}">
        <p14:creationId xmlns:p14="http://schemas.microsoft.com/office/powerpoint/2010/main" val="109026804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lowchart: Document 2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Interoperability General Scenario</a:t>
            </a:r>
          </a:p>
        </p:txBody>
      </p:sp>
      <p:sp>
        <p:nvSpPr>
          <p:cNvPr id="4" name="Slide Number Placeholder 3">
            <a:extLst>
              <a:ext uri="{FF2B5EF4-FFF2-40B4-BE49-F238E27FC236}">
                <a16:creationId xmlns:a16="http://schemas.microsoft.com/office/drawing/2014/main" id="{0F6C9010-42D2-02EA-E2D9-180D58B1D2D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7DF6DEEC-D04A-4FF0-9A08-7D39859C24F4}" type="slidenum">
              <a:rPr lang="en-US" smtClean="0"/>
              <a:pPr algn="l">
                <a:spcAft>
                  <a:spcPts val="600"/>
                </a:spcAft>
              </a:pPr>
              <a:t>48</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315972934"/>
              </p:ext>
            </p:extLst>
          </p:nvPr>
        </p:nvGraphicFramePr>
        <p:xfrm>
          <a:off x="4086224" y="98859"/>
          <a:ext cx="7861935" cy="6257490"/>
        </p:xfrm>
        <a:graphic>
          <a:graphicData uri="http://schemas.openxmlformats.org/drawingml/2006/table">
            <a:tbl>
              <a:tblPr firstRow="1" bandRow="1">
                <a:noFill/>
                <a:tableStyleId>{69012ECD-51FC-41F1-AA8D-1B2483CD663E}</a:tableStyleId>
              </a:tblPr>
              <a:tblGrid>
                <a:gridCol w="1807936">
                  <a:extLst>
                    <a:ext uri="{9D8B030D-6E8A-4147-A177-3AD203B41FA5}">
                      <a16:colId xmlns:a16="http://schemas.microsoft.com/office/drawing/2014/main" val="20000"/>
                    </a:ext>
                  </a:extLst>
                </a:gridCol>
                <a:gridCol w="6053999">
                  <a:extLst>
                    <a:ext uri="{9D8B030D-6E8A-4147-A177-3AD203B41FA5}">
                      <a16:colId xmlns:a16="http://schemas.microsoft.com/office/drawing/2014/main" val="20001"/>
                    </a:ext>
                  </a:extLst>
                </a:gridCol>
              </a:tblGrid>
              <a:tr h="886032">
                <a:tc>
                  <a:txBody>
                    <a:bodyPr/>
                    <a:lstStyle/>
                    <a:p>
                      <a:pPr marL="0" marR="0" algn="ctr">
                        <a:lnSpc>
                          <a:spcPts val="1450"/>
                        </a:lnSpc>
                        <a:spcBef>
                          <a:spcPts val="400"/>
                        </a:spcBef>
                        <a:spcAft>
                          <a:spcPts val="400"/>
                        </a:spcAft>
                      </a:pPr>
                      <a:r>
                        <a:rPr lang="en-US" sz="1800" b="0" cap="all" spc="150">
                          <a:solidFill>
                            <a:schemeClr val="lt1"/>
                          </a:solidFill>
                          <a:effectLst/>
                        </a:rPr>
                        <a:t>Portion of </a:t>
                      </a:r>
                      <a:br>
                        <a:rPr lang="en-US" sz="1800" b="0" cap="all" spc="150">
                          <a:solidFill>
                            <a:schemeClr val="lt1"/>
                          </a:solidFill>
                          <a:effectLst/>
                        </a:rPr>
                      </a:br>
                      <a:r>
                        <a:rPr lang="en-US" sz="1800" b="0" cap="all" spc="150">
                          <a:solidFill>
                            <a:schemeClr val="lt1"/>
                          </a:solidFill>
                          <a:effectLst/>
                        </a:rPr>
                        <a:t>Scenario</a:t>
                      </a:r>
                      <a:endParaRPr lang="en-US" sz="1800" b="0" cap="all" spc="150">
                        <a:solidFill>
                          <a:schemeClr val="lt1"/>
                        </a:solidFill>
                        <a:effectLst/>
                        <a:latin typeface="Times"/>
                        <a:ea typeface="Times New Roman"/>
                        <a:cs typeface="Times New Roman"/>
                      </a:endParaRPr>
                    </a:p>
                  </a:txBody>
                  <a:tcPr marL="128918" marR="128918" marT="128918" marB="128918">
                    <a:lnL w="12700" cmpd="sng">
                      <a:noFill/>
                    </a:lnL>
                    <a:lnR w="12700" cmpd="sng">
                      <a:noFill/>
                    </a:lnR>
                    <a:lnT w="12700" cmpd="sng">
                      <a:noFill/>
                    </a:lnT>
                    <a:lnB w="38100" cmpd="sng">
                      <a:noFill/>
                    </a:lnB>
                    <a:solidFill>
                      <a:srgbClr val="505356"/>
                    </a:solidFill>
                  </a:tcPr>
                </a:tc>
                <a:tc>
                  <a:txBody>
                    <a:bodyPr/>
                    <a:lstStyle/>
                    <a:p>
                      <a:pPr marL="0" marR="0" algn="ctr">
                        <a:lnSpc>
                          <a:spcPts val="1450"/>
                        </a:lnSpc>
                        <a:spcBef>
                          <a:spcPts val="400"/>
                        </a:spcBef>
                        <a:spcAft>
                          <a:spcPts val="400"/>
                        </a:spcAft>
                      </a:pPr>
                      <a:r>
                        <a:rPr lang="en-US" sz="1800" b="0" cap="all" spc="150" dirty="0">
                          <a:solidFill>
                            <a:schemeClr val="lt1"/>
                          </a:solidFill>
                          <a:effectLst/>
                        </a:rPr>
                        <a:t>Possible Values</a:t>
                      </a:r>
                      <a:endParaRPr lang="en-US" sz="1800" b="0" cap="all" spc="150" dirty="0">
                        <a:solidFill>
                          <a:schemeClr val="lt1"/>
                        </a:solidFill>
                        <a:effectLst/>
                        <a:latin typeface="Times"/>
                        <a:ea typeface="Times New Roman"/>
                        <a:cs typeface="Times New Roman"/>
                      </a:endParaRPr>
                    </a:p>
                  </a:txBody>
                  <a:tcPr marL="128918" marR="128918" marT="128918" marB="128918">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0000"/>
                  </a:ext>
                </a:extLst>
              </a:tr>
              <a:tr h="503462">
                <a:tc>
                  <a:txBody>
                    <a:bodyPr/>
                    <a:lstStyle/>
                    <a:p>
                      <a:pPr marL="0" marR="0">
                        <a:lnSpc>
                          <a:spcPts val="1450"/>
                        </a:lnSpc>
                        <a:spcBef>
                          <a:spcPts val="400"/>
                        </a:spcBef>
                        <a:spcAft>
                          <a:spcPts val="400"/>
                        </a:spcAft>
                      </a:pPr>
                      <a:r>
                        <a:rPr lang="en-US" sz="1800" b="1" cap="none" spc="0">
                          <a:solidFill>
                            <a:schemeClr val="tx1"/>
                          </a:solidFill>
                          <a:effectLst/>
                        </a:rPr>
                        <a:t>Source</a:t>
                      </a:r>
                      <a:endParaRPr lang="en-US" sz="1800" b="1" cap="none" spc="0">
                        <a:solidFill>
                          <a:schemeClr val="tx1"/>
                        </a:solidFill>
                        <a:effectLst/>
                        <a:latin typeface="Times"/>
                        <a:ea typeface="Times New Roman"/>
                        <a:cs typeface="Times New Roman"/>
                      </a:endParaRPr>
                    </a:p>
                  </a:txBody>
                  <a:tcPr marL="128918" marR="128918" marT="128918" marB="128918">
                    <a:lnL w="12700" cmpd="sng">
                      <a:noFill/>
                      <a:prstDash val="solid"/>
                    </a:lnL>
                    <a:lnR w="12700" cmpd="sng">
                      <a:noFill/>
                      <a:prstDash val="solid"/>
                    </a:lnR>
                    <a:lnT w="38100" cmpd="sng">
                      <a:noFill/>
                    </a:lnT>
                    <a:lnB w="12700" cmpd="sng">
                      <a:noFill/>
                      <a:prstDash val="solid"/>
                    </a:lnB>
                    <a:noFill/>
                  </a:tcPr>
                </a:tc>
                <a:tc>
                  <a:txBody>
                    <a:bodyPr/>
                    <a:lstStyle/>
                    <a:p>
                      <a:pPr marL="0" marR="0" indent="0">
                        <a:lnSpc>
                          <a:spcPts val="1450"/>
                        </a:lnSpc>
                        <a:spcBef>
                          <a:spcPts val="100"/>
                        </a:spcBef>
                        <a:spcAft>
                          <a:spcPts val="300"/>
                        </a:spcAft>
                        <a:tabLst>
                          <a:tab pos="228600" algn="l"/>
                          <a:tab pos="274320" algn="l"/>
                          <a:tab pos="274320" algn="l"/>
                        </a:tabLst>
                      </a:pPr>
                      <a:r>
                        <a:rPr lang="en-US" sz="1800" kern="1100" cap="none" spc="0">
                          <a:solidFill>
                            <a:schemeClr val="tx1"/>
                          </a:solidFill>
                          <a:effectLst/>
                        </a:rPr>
                        <a:t>A system</a:t>
                      </a:r>
                      <a:endParaRPr lang="en-US" sz="1800" kern="1100" cap="none" spc="0">
                        <a:solidFill>
                          <a:schemeClr val="tx1"/>
                        </a:solidFill>
                        <a:effectLst/>
                        <a:latin typeface="Times New Roman"/>
                        <a:ea typeface="Times New Roman"/>
                      </a:endParaRPr>
                    </a:p>
                  </a:txBody>
                  <a:tcPr marL="128918" marR="128918" marT="128918" marB="12891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0001"/>
                  </a:ext>
                </a:extLst>
              </a:tr>
              <a:tr h="503462">
                <a:tc>
                  <a:txBody>
                    <a:bodyPr/>
                    <a:lstStyle/>
                    <a:p>
                      <a:pPr marL="0" marR="0">
                        <a:lnSpc>
                          <a:spcPts val="1450"/>
                        </a:lnSpc>
                        <a:spcBef>
                          <a:spcPts val="400"/>
                        </a:spcBef>
                        <a:spcAft>
                          <a:spcPts val="400"/>
                        </a:spcAft>
                      </a:pPr>
                      <a:r>
                        <a:rPr lang="en-US" sz="1800" b="1" cap="none" spc="0">
                          <a:solidFill>
                            <a:schemeClr val="tx1"/>
                          </a:solidFill>
                          <a:effectLst/>
                        </a:rPr>
                        <a:t>Stimulus</a:t>
                      </a:r>
                      <a:endParaRPr lang="en-US" sz="1800" b="1" cap="none" spc="0">
                        <a:solidFill>
                          <a:schemeClr val="tx1"/>
                        </a:solidFill>
                        <a:effectLst/>
                        <a:latin typeface="Times"/>
                        <a:ea typeface="Times New Roman"/>
                        <a:cs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ts val="1450"/>
                        </a:lnSpc>
                        <a:spcBef>
                          <a:spcPts val="400"/>
                        </a:spcBef>
                        <a:spcAft>
                          <a:spcPts val="400"/>
                        </a:spcAft>
                      </a:pPr>
                      <a:r>
                        <a:rPr lang="en-US" sz="1800" cap="none" spc="0">
                          <a:solidFill>
                            <a:schemeClr val="tx1"/>
                          </a:solidFill>
                          <a:effectLst/>
                        </a:rPr>
                        <a:t>A request to exchange information among system(s).</a:t>
                      </a:r>
                      <a:endParaRPr lang="en-US" sz="1800" cap="none" spc="0">
                        <a:solidFill>
                          <a:schemeClr val="tx1"/>
                        </a:solidFill>
                        <a:effectLst/>
                        <a:latin typeface="Times"/>
                        <a:ea typeface="Times New Roman"/>
                        <a:cs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002"/>
                  </a:ext>
                </a:extLst>
              </a:tr>
              <a:tr h="503462">
                <a:tc>
                  <a:txBody>
                    <a:bodyPr/>
                    <a:lstStyle/>
                    <a:p>
                      <a:pPr marL="0" marR="0">
                        <a:lnSpc>
                          <a:spcPts val="1450"/>
                        </a:lnSpc>
                        <a:spcBef>
                          <a:spcPts val="400"/>
                        </a:spcBef>
                        <a:spcAft>
                          <a:spcPts val="400"/>
                        </a:spcAft>
                      </a:pPr>
                      <a:r>
                        <a:rPr lang="en-US" sz="1800" b="1" cap="none" spc="0">
                          <a:solidFill>
                            <a:schemeClr val="tx1"/>
                          </a:solidFill>
                          <a:effectLst/>
                        </a:rPr>
                        <a:t>Artifact</a:t>
                      </a:r>
                      <a:endParaRPr lang="en-US" sz="1800" b="1" cap="none" spc="0">
                        <a:solidFill>
                          <a:schemeClr val="tx1"/>
                        </a:solidFill>
                        <a:effectLst/>
                        <a:latin typeface="Times"/>
                        <a:ea typeface="Times New Roman"/>
                        <a:cs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ts val="1450"/>
                        </a:lnSpc>
                        <a:spcBef>
                          <a:spcPts val="400"/>
                        </a:spcBef>
                        <a:spcAft>
                          <a:spcPts val="400"/>
                        </a:spcAft>
                      </a:pPr>
                      <a:r>
                        <a:rPr lang="en-US" sz="1800" cap="none" spc="0">
                          <a:solidFill>
                            <a:schemeClr val="tx1"/>
                          </a:solidFill>
                          <a:effectLst/>
                        </a:rPr>
                        <a:t>The systems that wish to interoperate</a:t>
                      </a:r>
                      <a:endParaRPr lang="en-US" sz="1800" cap="none" spc="0">
                        <a:solidFill>
                          <a:schemeClr val="tx1"/>
                        </a:solidFill>
                        <a:effectLst/>
                        <a:latin typeface="Times"/>
                        <a:ea typeface="Times New Roman"/>
                        <a:cs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3"/>
                  </a:ext>
                </a:extLst>
              </a:tr>
              <a:tr h="694747">
                <a:tc>
                  <a:txBody>
                    <a:bodyPr/>
                    <a:lstStyle/>
                    <a:p>
                      <a:pPr marL="0" marR="0">
                        <a:lnSpc>
                          <a:spcPts val="1450"/>
                        </a:lnSpc>
                        <a:spcBef>
                          <a:spcPts val="400"/>
                        </a:spcBef>
                        <a:spcAft>
                          <a:spcPts val="400"/>
                        </a:spcAft>
                      </a:pPr>
                      <a:r>
                        <a:rPr lang="en-US" sz="1800" b="1" cap="none" spc="0">
                          <a:solidFill>
                            <a:schemeClr val="tx1"/>
                          </a:solidFill>
                          <a:effectLst/>
                        </a:rPr>
                        <a:t>Environment</a:t>
                      </a:r>
                      <a:endParaRPr lang="en-US" sz="1800" b="1" cap="none" spc="0">
                        <a:solidFill>
                          <a:schemeClr val="tx1"/>
                        </a:solidFill>
                        <a:effectLst/>
                        <a:latin typeface="Times"/>
                        <a:ea typeface="Times New Roman"/>
                        <a:cs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ts val="1450"/>
                        </a:lnSpc>
                        <a:spcBef>
                          <a:spcPts val="400"/>
                        </a:spcBef>
                        <a:spcAft>
                          <a:spcPts val="400"/>
                        </a:spcAft>
                      </a:pPr>
                      <a:r>
                        <a:rPr lang="en-US" sz="1800" cap="none" spc="0">
                          <a:solidFill>
                            <a:schemeClr val="tx1"/>
                          </a:solidFill>
                          <a:effectLst/>
                        </a:rPr>
                        <a:t>System(s) wishing to interoperate are discovered at run time or known prior to run time.</a:t>
                      </a:r>
                      <a:endParaRPr lang="en-US" sz="1800" cap="none" spc="0">
                        <a:solidFill>
                          <a:schemeClr val="tx1"/>
                        </a:solidFill>
                        <a:effectLst/>
                        <a:latin typeface="Times"/>
                        <a:ea typeface="Times New Roman"/>
                        <a:cs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004"/>
                  </a:ext>
                </a:extLst>
              </a:tr>
              <a:tr h="1888433">
                <a:tc>
                  <a:txBody>
                    <a:bodyPr/>
                    <a:lstStyle/>
                    <a:p>
                      <a:pPr marL="0" marR="0">
                        <a:lnSpc>
                          <a:spcPts val="1450"/>
                        </a:lnSpc>
                        <a:spcBef>
                          <a:spcPts val="400"/>
                        </a:spcBef>
                        <a:spcAft>
                          <a:spcPts val="400"/>
                        </a:spcAft>
                      </a:pPr>
                      <a:r>
                        <a:rPr lang="en-US" sz="1800" b="1" cap="none" spc="0">
                          <a:solidFill>
                            <a:schemeClr val="tx1"/>
                          </a:solidFill>
                          <a:effectLst/>
                        </a:rPr>
                        <a:t>Response</a:t>
                      </a:r>
                      <a:endParaRPr lang="en-US" sz="1800" b="1" cap="none" spc="0">
                        <a:solidFill>
                          <a:schemeClr val="tx1"/>
                        </a:solidFill>
                        <a:effectLst/>
                        <a:latin typeface="Times"/>
                        <a:ea typeface="Times New Roman"/>
                        <a:cs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ts val="1450"/>
                        </a:lnSpc>
                        <a:spcBef>
                          <a:spcPts val="400"/>
                        </a:spcBef>
                        <a:spcAft>
                          <a:spcPts val="400"/>
                        </a:spcAft>
                      </a:pPr>
                      <a:r>
                        <a:rPr lang="en-US" sz="1800" cap="none" spc="0">
                          <a:solidFill>
                            <a:schemeClr val="tx1"/>
                          </a:solidFill>
                          <a:effectLst/>
                        </a:rPr>
                        <a:t>One or more of the following:</a:t>
                      </a:r>
                    </a:p>
                    <a:p>
                      <a:pPr marL="342900" marR="0" lvl="0" indent="-342900">
                        <a:lnSpc>
                          <a:spcPts val="1450"/>
                        </a:lnSpc>
                        <a:spcBef>
                          <a:spcPts val="100"/>
                        </a:spcBef>
                        <a:spcAft>
                          <a:spcPts val="300"/>
                        </a:spcAft>
                        <a:buSzPts val="800"/>
                        <a:buFont typeface="Symbol"/>
                        <a:buChar char=""/>
                        <a:tabLst>
                          <a:tab pos="228600" algn="l"/>
                          <a:tab pos="274320" algn="l"/>
                        </a:tabLst>
                      </a:pPr>
                      <a:r>
                        <a:rPr lang="en-US" sz="1800" kern="1100" cap="none" spc="0">
                          <a:solidFill>
                            <a:schemeClr val="tx1"/>
                          </a:solidFill>
                          <a:effectLst/>
                        </a:rPr>
                        <a:t>the request is (appropriately) rejected and appropriate entities (people or systems) are notified</a:t>
                      </a:r>
                    </a:p>
                    <a:p>
                      <a:pPr marL="342900" marR="0" lvl="0" indent="-342900">
                        <a:lnSpc>
                          <a:spcPts val="1450"/>
                        </a:lnSpc>
                        <a:spcBef>
                          <a:spcPts val="100"/>
                        </a:spcBef>
                        <a:spcAft>
                          <a:spcPts val="300"/>
                        </a:spcAft>
                        <a:buSzPts val="800"/>
                        <a:buFont typeface="Symbol"/>
                        <a:buChar char=""/>
                        <a:tabLst>
                          <a:tab pos="228600" algn="l"/>
                          <a:tab pos="274320" algn="l"/>
                        </a:tabLst>
                      </a:pPr>
                      <a:r>
                        <a:rPr lang="en-US" sz="1800" kern="1100" cap="none" spc="0">
                          <a:solidFill>
                            <a:schemeClr val="tx1"/>
                          </a:solidFill>
                          <a:effectLst/>
                        </a:rPr>
                        <a:t>the request is (appropriately) accepted and information is exchanged successfully</a:t>
                      </a:r>
                    </a:p>
                    <a:p>
                      <a:pPr marL="342900" marR="0" lvl="0" indent="-342900">
                        <a:lnSpc>
                          <a:spcPts val="1450"/>
                        </a:lnSpc>
                        <a:spcBef>
                          <a:spcPts val="100"/>
                        </a:spcBef>
                        <a:spcAft>
                          <a:spcPts val="300"/>
                        </a:spcAft>
                        <a:buSzPts val="800"/>
                        <a:buFont typeface="Symbol"/>
                        <a:buChar char=""/>
                        <a:tabLst>
                          <a:tab pos="228600" algn="l"/>
                          <a:tab pos="274320" algn="l"/>
                        </a:tabLst>
                      </a:pPr>
                      <a:r>
                        <a:rPr lang="en-US" sz="1800" kern="1100" cap="none" spc="0">
                          <a:solidFill>
                            <a:schemeClr val="tx1"/>
                          </a:solidFill>
                          <a:effectLst/>
                        </a:rPr>
                        <a:t>the request is logged by one or more of the involved systems</a:t>
                      </a:r>
                      <a:endParaRPr lang="en-US" sz="1800" kern="1100" cap="none" spc="0">
                        <a:solidFill>
                          <a:schemeClr val="tx1"/>
                        </a:solidFill>
                        <a:effectLst/>
                        <a:latin typeface="Times New Roman"/>
                        <a:ea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5"/>
                  </a:ext>
                </a:extLst>
              </a:tr>
              <a:tr h="1277892">
                <a:tc>
                  <a:txBody>
                    <a:bodyPr/>
                    <a:lstStyle/>
                    <a:p>
                      <a:pPr marL="0" marR="0">
                        <a:lnSpc>
                          <a:spcPts val="1450"/>
                        </a:lnSpc>
                        <a:spcBef>
                          <a:spcPts val="400"/>
                        </a:spcBef>
                        <a:spcAft>
                          <a:spcPts val="400"/>
                        </a:spcAft>
                      </a:pPr>
                      <a:r>
                        <a:rPr lang="en-US" sz="1800" b="1" cap="none" spc="0" dirty="0">
                          <a:solidFill>
                            <a:schemeClr val="tx1"/>
                          </a:solidFill>
                          <a:effectLst/>
                        </a:rPr>
                        <a:t>Response </a:t>
                      </a:r>
                      <a:br>
                        <a:rPr lang="en-US" sz="1800" b="1" cap="none" spc="0" dirty="0">
                          <a:solidFill>
                            <a:schemeClr val="tx1"/>
                          </a:solidFill>
                          <a:effectLst/>
                        </a:rPr>
                      </a:br>
                      <a:r>
                        <a:rPr lang="en-US" sz="1800" b="1" cap="none" spc="0" dirty="0">
                          <a:solidFill>
                            <a:schemeClr val="tx1"/>
                          </a:solidFill>
                          <a:effectLst/>
                        </a:rPr>
                        <a:t>Measure</a:t>
                      </a:r>
                      <a:endParaRPr lang="en-US" sz="1800" b="1" cap="none" spc="0" dirty="0">
                        <a:solidFill>
                          <a:schemeClr val="tx1"/>
                        </a:solidFill>
                        <a:effectLst/>
                        <a:latin typeface="Times"/>
                        <a:ea typeface="Times New Roman"/>
                        <a:cs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ts val="1450"/>
                        </a:lnSpc>
                        <a:spcBef>
                          <a:spcPts val="400"/>
                        </a:spcBef>
                        <a:spcAft>
                          <a:spcPts val="400"/>
                        </a:spcAft>
                      </a:pPr>
                      <a:r>
                        <a:rPr lang="en-US" sz="1800" cap="none" spc="0" dirty="0">
                          <a:solidFill>
                            <a:schemeClr val="tx1"/>
                          </a:solidFill>
                          <a:effectLst/>
                        </a:rPr>
                        <a:t>One or more of the following:</a:t>
                      </a:r>
                    </a:p>
                    <a:p>
                      <a:pPr marL="342900" marR="0" lvl="0" indent="-342900">
                        <a:lnSpc>
                          <a:spcPts val="1450"/>
                        </a:lnSpc>
                        <a:spcBef>
                          <a:spcPts val="100"/>
                        </a:spcBef>
                        <a:spcAft>
                          <a:spcPts val="300"/>
                        </a:spcAft>
                        <a:buSzPts val="800"/>
                        <a:buFont typeface="Symbol"/>
                        <a:buChar char=""/>
                        <a:tabLst>
                          <a:tab pos="228600" algn="l"/>
                          <a:tab pos="274320" algn="l"/>
                        </a:tabLst>
                      </a:pPr>
                      <a:r>
                        <a:rPr lang="en-US" sz="1800" kern="1100" cap="none" spc="0" dirty="0">
                          <a:solidFill>
                            <a:schemeClr val="tx1"/>
                          </a:solidFill>
                          <a:effectLst/>
                        </a:rPr>
                        <a:t>percentage of information exchanges correctly processed </a:t>
                      </a:r>
                    </a:p>
                    <a:p>
                      <a:pPr marL="342900" marR="0" lvl="0" indent="-342900">
                        <a:lnSpc>
                          <a:spcPts val="1450"/>
                        </a:lnSpc>
                        <a:spcBef>
                          <a:spcPts val="100"/>
                        </a:spcBef>
                        <a:spcAft>
                          <a:spcPts val="300"/>
                        </a:spcAft>
                        <a:buSzPts val="800"/>
                        <a:buFont typeface="Symbol"/>
                        <a:buChar char=""/>
                        <a:tabLst>
                          <a:tab pos="228600" algn="l"/>
                          <a:tab pos="274320" algn="l"/>
                        </a:tabLst>
                      </a:pPr>
                      <a:r>
                        <a:rPr lang="en-US" sz="1800" kern="1100" cap="none" spc="0" dirty="0">
                          <a:solidFill>
                            <a:schemeClr val="tx1"/>
                          </a:solidFill>
                          <a:effectLst/>
                        </a:rPr>
                        <a:t>percentage of information exchanges correctly rejected </a:t>
                      </a:r>
                    </a:p>
                    <a:p>
                      <a:pPr marL="0" marR="0" indent="0">
                        <a:lnSpc>
                          <a:spcPts val="1450"/>
                        </a:lnSpc>
                        <a:spcBef>
                          <a:spcPts val="100"/>
                        </a:spcBef>
                        <a:spcAft>
                          <a:spcPts val="300"/>
                        </a:spcAft>
                        <a:tabLst>
                          <a:tab pos="228600" algn="l"/>
                          <a:tab pos="274320" algn="l"/>
                          <a:tab pos="274320" algn="l"/>
                        </a:tabLst>
                      </a:pPr>
                      <a:r>
                        <a:rPr lang="en-US" sz="1800" kern="1100" cap="none" spc="0" dirty="0">
                          <a:solidFill>
                            <a:schemeClr val="tx1"/>
                          </a:solidFill>
                          <a:effectLst/>
                        </a:rPr>
                        <a:t> </a:t>
                      </a:r>
                      <a:endParaRPr lang="en-US" sz="1800" kern="1100" cap="none" spc="0" dirty="0">
                        <a:solidFill>
                          <a:schemeClr val="tx1"/>
                        </a:solidFill>
                        <a:effectLst/>
                        <a:latin typeface="Times New Roman"/>
                        <a:ea typeface="Times New Roman"/>
                      </a:endParaRPr>
                    </a:p>
                  </a:txBody>
                  <a:tcPr marL="128918" marR="128918" marT="128918" marB="12891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88332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7762" y="329184"/>
            <a:ext cx="6251110" cy="1783080"/>
          </a:xfrm>
        </p:spPr>
        <p:txBody>
          <a:bodyPr anchor="b">
            <a:normAutofit/>
          </a:bodyPr>
          <a:lstStyle/>
          <a:p>
            <a:r>
              <a:rPr lang="en-US" sz="4600"/>
              <a:t>Sample Concrete Interoperability Scenario</a:t>
            </a:r>
          </a:p>
        </p:txBody>
      </p:sp>
      <p:pic>
        <p:nvPicPr>
          <p:cNvPr id="6" name="Picture 5">
            <a:extLst>
              <a:ext uri="{FF2B5EF4-FFF2-40B4-BE49-F238E27FC236}">
                <a16:creationId xmlns:a16="http://schemas.microsoft.com/office/drawing/2014/main" id="{EB19DF1C-1749-4CE8-B109-4AC9B3633929}"/>
              </a:ext>
            </a:extLst>
          </p:cNvPr>
          <p:cNvPicPr>
            <a:picLocks noChangeAspect="1"/>
          </p:cNvPicPr>
          <p:nvPr/>
        </p:nvPicPr>
        <p:blipFill rotWithShape="1">
          <a:blip r:embed="rId2"/>
          <a:srcRect l="29631" r="3064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97762" y="2706624"/>
            <a:ext cx="6574198" cy="3483864"/>
          </a:xfrm>
        </p:spPr>
        <p:txBody>
          <a:bodyPr>
            <a:normAutofit/>
          </a:bodyPr>
          <a:lstStyle/>
          <a:p>
            <a:pPr marL="0" indent="0">
              <a:buNone/>
            </a:pPr>
            <a:r>
              <a:rPr lang="en-US" sz="2500" dirty="0"/>
              <a:t>Our vehicle information system sends our current location to the traffic monitoring system. The traffic monitoring system combines our location with other information, overlays this information on a Google Map, and broadcasts it. Our location information is correctly included with a probability of 99.9%. </a:t>
            </a:r>
          </a:p>
        </p:txBody>
      </p:sp>
      <p:sp>
        <p:nvSpPr>
          <p:cNvPr id="4" name="Slide Number Placeholder 3">
            <a:extLst>
              <a:ext uri="{FF2B5EF4-FFF2-40B4-BE49-F238E27FC236}">
                <a16:creationId xmlns:a16="http://schemas.microsoft.com/office/drawing/2014/main" id="{3959BB76-D26D-7FB5-D88F-8058B09022B5}"/>
              </a:ext>
            </a:extLst>
          </p:cNvPr>
          <p:cNvSpPr>
            <a:spLocks noGrp="1"/>
          </p:cNvSpPr>
          <p:nvPr>
            <p:ph type="sldNum" sz="quarter" idx="12"/>
          </p:nvPr>
        </p:nvSpPr>
        <p:spPr>
          <a:xfrm>
            <a:off x="10052978" y="6356350"/>
            <a:ext cx="1300821" cy="365125"/>
          </a:xfrm>
        </p:spPr>
        <p:txBody>
          <a:bodyPr>
            <a:normAutofit/>
          </a:bodyPr>
          <a:lstStyle/>
          <a:p>
            <a:pPr>
              <a:spcAft>
                <a:spcPts val="600"/>
              </a:spcAft>
            </a:pPr>
            <a:fld id="{7DF6DEEC-D04A-4FF0-9A08-7D39859C24F4}" type="slidenum">
              <a:rPr lang="en-US" smtClean="0"/>
              <a:pPr>
                <a:spcAft>
                  <a:spcPts val="600"/>
                </a:spcAft>
              </a:pPr>
              <a:t>49</a:t>
            </a:fld>
            <a:endParaRPr lang="en-US"/>
          </a:p>
        </p:txBody>
      </p:sp>
    </p:spTree>
    <p:extLst>
      <p:ext uri="{BB962C8B-B14F-4D97-AF65-F5344CB8AC3E}">
        <p14:creationId xmlns:p14="http://schemas.microsoft.com/office/powerpoint/2010/main" val="2336384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13A87-BCE4-4810-ABAC-D950E5A5683F}"/>
              </a:ext>
            </a:extLst>
          </p:cNvPr>
          <p:cNvSpPr>
            <a:spLocks noGrp="1"/>
          </p:cNvSpPr>
          <p:nvPr>
            <p:ph type="title"/>
          </p:nvPr>
        </p:nvSpPr>
        <p:spPr>
          <a:xfrm>
            <a:off x="841248" y="548640"/>
            <a:ext cx="3600860" cy="5431536"/>
          </a:xfrm>
        </p:spPr>
        <p:txBody>
          <a:bodyPr vert="horz" lIns="91440" tIns="45720" rIns="91440" bIns="45720" rtlCol="0" anchor="ctr">
            <a:normAutofit/>
          </a:bodyPr>
          <a:lstStyle/>
          <a:p>
            <a:pPr>
              <a:spcBef>
                <a:spcPct val="0"/>
              </a:spcBef>
            </a:pPr>
            <a:r>
              <a:rPr lang="en-US" sz="4800" b="1" kern="1200" dirty="0">
                <a:solidFill>
                  <a:schemeClr val="tx1"/>
                </a:solidFill>
                <a:latin typeface="+mj-lt"/>
                <a:ea typeface="+mj-ea"/>
                <a:cs typeface="+mj-cs"/>
              </a:rPr>
              <a:t>What are NFRs?</a:t>
            </a:r>
            <a:endParaRPr lang="en-US" sz="4600" kern="1200" dirty="0">
              <a:solidFill>
                <a:schemeClr val="tx1"/>
              </a:solidFill>
              <a:latin typeface="+mj-lt"/>
              <a:ea typeface="+mj-ea"/>
              <a:cs typeface="+mj-cs"/>
            </a:endParaRPr>
          </a:p>
        </p:txBody>
      </p:sp>
      <p:sp>
        <p:nvSpPr>
          <p:cNvPr id="2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4D224B0-2225-4887-BBD1-12FFDCCA122E}"/>
              </a:ext>
            </a:extLst>
          </p:cNvPr>
          <p:cNvSpPr>
            <a:spLocks noGrp="1"/>
          </p:cNvSpPr>
          <p:nvPr>
            <p:ph type="body" idx="1"/>
          </p:nvPr>
        </p:nvSpPr>
        <p:spPr>
          <a:xfrm>
            <a:off x="5126418" y="552090"/>
            <a:ext cx="6224335" cy="6020987"/>
          </a:xfrm>
        </p:spPr>
        <p:txBody>
          <a:bodyPr vert="horz" lIns="91440" tIns="45720" rIns="91440" bIns="45720" rtlCol="0" anchor="ctr">
            <a:normAutofit/>
          </a:bodyPr>
          <a:lstStyle/>
          <a:p>
            <a:pPr marL="0" indent="0">
              <a:buNone/>
            </a:pPr>
            <a:r>
              <a:rPr lang="en-US" sz="1400" b="1" u="sng" dirty="0"/>
              <a:t>There is no such consensus for NFRs:</a:t>
            </a:r>
          </a:p>
          <a:p>
            <a:pPr indent="-228600">
              <a:buFont typeface="Arial" panose="020B0604020202020204" pitchFamily="34" charset="0"/>
              <a:buChar char="•"/>
            </a:pPr>
            <a:endParaRPr lang="en-US" sz="1400" dirty="0"/>
          </a:p>
          <a:p>
            <a:pPr lvl="1" indent="-228600">
              <a:buFont typeface="Arial" panose="020B0604020202020204" pitchFamily="34" charset="0"/>
              <a:buChar char="•"/>
            </a:pPr>
            <a:r>
              <a:rPr lang="en-US" sz="1400" b="1" dirty="0"/>
              <a:t>[BOOK: NON-FUNCTIONAL REQUIREMENTS IN SOFTWARE ENGINEERING]:</a:t>
            </a:r>
            <a:r>
              <a:rPr lang="en-US" sz="1400" dirty="0"/>
              <a:t> lists 161 NFRs !!</a:t>
            </a:r>
          </a:p>
          <a:p>
            <a:pPr lvl="1" indent="-228600">
              <a:buFont typeface="Arial" panose="020B0604020202020204" pitchFamily="34" charset="0"/>
              <a:buChar char="•"/>
            </a:pPr>
            <a:endParaRPr lang="en-US" sz="1400" dirty="0"/>
          </a:p>
          <a:p>
            <a:pPr lvl="1" indent="-228600">
              <a:buFont typeface="Arial" panose="020B0604020202020204" pitchFamily="34" charset="0"/>
              <a:buChar char="•"/>
            </a:pPr>
            <a:r>
              <a:rPr lang="en-US" sz="1400" b="1" dirty="0"/>
              <a:t>[IEEE 610.12]:</a:t>
            </a:r>
            <a:r>
              <a:rPr lang="en-US" sz="1400" dirty="0"/>
              <a:t> Term is not defined. The standard distinguishes design requirements, implementation requirements, interface requirements, performance requirements, and physical requirements.</a:t>
            </a:r>
          </a:p>
          <a:p>
            <a:pPr lvl="1" indent="-228600">
              <a:buFont typeface="Arial" panose="020B0604020202020204" pitchFamily="34" charset="0"/>
              <a:buChar char="•"/>
            </a:pPr>
            <a:endParaRPr lang="en-US" sz="1400" dirty="0"/>
          </a:p>
          <a:p>
            <a:pPr lvl="1" indent="-228600">
              <a:buFont typeface="Arial" panose="020B0604020202020204" pitchFamily="34" charset="0"/>
              <a:buChar char="•"/>
            </a:pPr>
            <a:r>
              <a:rPr lang="en-US" sz="1400" b="1" dirty="0"/>
              <a:t>[IEEE 29148]:</a:t>
            </a:r>
            <a:r>
              <a:rPr lang="en-US" sz="1400" dirty="0"/>
              <a:t> Term is not defined. The standard defines the categories functionality, external interfaces, performance, attributes (portability, security, etc.), and design constraints. Project requirements (such as schedule, cost, or development requirements) are explicitly excluded.</a:t>
            </a:r>
          </a:p>
          <a:p>
            <a:pPr lvl="1" indent="-228600">
              <a:buFont typeface="Arial" panose="020B0604020202020204" pitchFamily="34" charset="0"/>
              <a:buChar char="•"/>
            </a:pPr>
            <a:endParaRPr lang="en-US" sz="1400" dirty="0"/>
          </a:p>
          <a:p>
            <a:pPr lvl="1" indent="-228600">
              <a:buFont typeface="Arial" panose="020B0604020202020204" pitchFamily="34" charset="0"/>
              <a:buChar char="•"/>
            </a:pPr>
            <a:r>
              <a:rPr lang="en-US" sz="1400" dirty="0"/>
              <a:t>How NFRs are referred to in research articles?</a:t>
            </a:r>
          </a:p>
          <a:p>
            <a:pPr lvl="1" indent="-228600">
              <a:buFont typeface="Arial" panose="020B0604020202020204" pitchFamily="34" charset="0"/>
              <a:buChar char="•"/>
            </a:pPr>
            <a:endParaRPr lang="en-US" sz="1400" dirty="0"/>
          </a:p>
          <a:p>
            <a:pPr lvl="2" indent="-228600">
              <a:buFont typeface="Arial" panose="020B0604020202020204" pitchFamily="34" charset="0"/>
              <a:buChar char="•"/>
            </a:pPr>
            <a:r>
              <a:rPr lang="en-US" sz="1000" b="1" dirty="0"/>
              <a:t>[Anton97]:</a:t>
            </a:r>
            <a:r>
              <a:rPr lang="en-US" sz="1000" dirty="0"/>
              <a:t> Describe the nonbehavioral </a:t>
            </a:r>
            <a:r>
              <a:rPr lang="en-US" sz="1000" b="1" i="1" dirty="0">
                <a:solidFill>
                  <a:schemeClr val="accent2"/>
                </a:solidFill>
              </a:rPr>
              <a:t>aspects</a:t>
            </a:r>
            <a:r>
              <a:rPr lang="en-US" sz="1000" b="1" i="1" dirty="0"/>
              <a:t> </a:t>
            </a:r>
            <a:r>
              <a:rPr lang="en-US" sz="1000" dirty="0"/>
              <a:t>of a system, capturing the properties and constraints under which a system must operate.</a:t>
            </a:r>
          </a:p>
          <a:p>
            <a:pPr lvl="2" indent="-228600">
              <a:buFont typeface="Arial" panose="020B0604020202020204" pitchFamily="34" charset="0"/>
              <a:buChar char="•"/>
            </a:pPr>
            <a:endParaRPr lang="en-US" sz="1000" dirty="0"/>
          </a:p>
          <a:p>
            <a:pPr lvl="2" indent="-228600">
              <a:buFont typeface="Arial" panose="020B0604020202020204" pitchFamily="34" charset="0"/>
              <a:buChar char="•"/>
            </a:pPr>
            <a:r>
              <a:rPr lang="en-US" sz="1000" b="1" dirty="0"/>
              <a:t>[Davis93]:</a:t>
            </a:r>
            <a:r>
              <a:rPr lang="en-US" sz="1000" dirty="0"/>
              <a:t> The required overall</a:t>
            </a:r>
            <a:r>
              <a:rPr lang="en-US" sz="1000" dirty="0">
                <a:solidFill>
                  <a:schemeClr val="accent2"/>
                </a:solidFill>
              </a:rPr>
              <a:t> </a:t>
            </a:r>
            <a:r>
              <a:rPr lang="en-US" sz="1000" b="1" i="1" dirty="0">
                <a:solidFill>
                  <a:schemeClr val="accent2"/>
                </a:solidFill>
              </a:rPr>
              <a:t>attributes</a:t>
            </a:r>
            <a:r>
              <a:rPr lang="en-US" sz="1000" dirty="0">
                <a:solidFill>
                  <a:schemeClr val="accent2"/>
                </a:solidFill>
              </a:rPr>
              <a:t> </a:t>
            </a:r>
            <a:r>
              <a:rPr lang="en-US" sz="1000" dirty="0"/>
              <a:t>of the system, including portability, reliability, efficiency, human engineering, testability, understandability, and modifiability.</a:t>
            </a:r>
          </a:p>
          <a:p>
            <a:pPr lvl="2" indent="-228600">
              <a:buFont typeface="Arial" panose="020B0604020202020204" pitchFamily="34" charset="0"/>
              <a:buChar char="•"/>
            </a:pPr>
            <a:endParaRPr lang="en-US" sz="1000" dirty="0"/>
          </a:p>
          <a:p>
            <a:pPr lvl="2" indent="-228600">
              <a:buFont typeface="Arial" panose="020B0604020202020204" pitchFamily="34" charset="0"/>
              <a:buChar char="•"/>
            </a:pPr>
            <a:r>
              <a:rPr lang="en-US" sz="1000" b="1" dirty="0"/>
              <a:t>[Jacobson99]:</a:t>
            </a:r>
            <a:r>
              <a:rPr lang="en-US" sz="1000" dirty="0"/>
              <a:t> A requirement that specifies system</a:t>
            </a:r>
            <a:r>
              <a:rPr lang="en-US" sz="1000" dirty="0">
                <a:solidFill>
                  <a:schemeClr val="accent2"/>
                </a:solidFill>
              </a:rPr>
              <a:t> </a:t>
            </a:r>
            <a:r>
              <a:rPr lang="en-US" sz="1000" b="1" i="1" dirty="0">
                <a:solidFill>
                  <a:schemeClr val="accent2"/>
                </a:solidFill>
              </a:rPr>
              <a:t>properties</a:t>
            </a:r>
            <a:r>
              <a:rPr lang="en-US" sz="1000" dirty="0"/>
              <a:t>, such as environmental and implementation constraints, performance, platform dependencies, maintainability, extensibility, and reliability. A requirement that specifies physical constraints on a functional requirement.</a:t>
            </a:r>
          </a:p>
          <a:p>
            <a:pPr lvl="2" indent="-228600">
              <a:buFont typeface="Arial" panose="020B0604020202020204" pitchFamily="34" charset="0"/>
              <a:buChar char="•"/>
            </a:pPr>
            <a:endParaRPr lang="en-US" sz="1000" dirty="0"/>
          </a:p>
          <a:p>
            <a:pPr lvl="2" indent="-228600">
              <a:buFont typeface="Arial" panose="020B0604020202020204" pitchFamily="34" charset="0"/>
              <a:buChar char="•"/>
            </a:pPr>
            <a:r>
              <a:rPr lang="en-US" sz="1000" b="1" dirty="0"/>
              <a:t>[Kotonya98]:</a:t>
            </a:r>
            <a:r>
              <a:rPr lang="en-US" sz="1000" dirty="0"/>
              <a:t> Requirements which are not specifically concerned with the functionality of a system. They place restrictions on the product being developed and the development process, and they specify external </a:t>
            </a:r>
            <a:r>
              <a:rPr lang="en-US" sz="1000" b="1" i="1" dirty="0">
                <a:solidFill>
                  <a:schemeClr val="accent2"/>
                </a:solidFill>
              </a:rPr>
              <a:t>constraints</a:t>
            </a:r>
            <a:r>
              <a:rPr lang="en-US" sz="1000" dirty="0"/>
              <a:t> that the product must meet.</a:t>
            </a:r>
          </a:p>
          <a:p>
            <a:pPr indent="-228600">
              <a:buFont typeface="Arial" panose="020B0604020202020204" pitchFamily="34" charset="0"/>
              <a:buChar char="•"/>
            </a:pPr>
            <a:endParaRPr lang="en-US" sz="1200" dirty="0"/>
          </a:p>
        </p:txBody>
      </p:sp>
      <p:sp>
        <p:nvSpPr>
          <p:cNvPr id="4" name="Slide Number Placeholder 3">
            <a:extLst>
              <a:ext uri="{FF2B5EF4-FFF2-40B4-BE49-F238E27FC236}">
                <a16:creationId xmlns:a16="http://schemas.microsoft.com/office/drawing/2014/main" id="{5FA906C6-53C3-42E8-96A4-4F560DB63093}"/>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0000000-1234-1234-1234-123412341234}"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5</a:t>
            </a:fld>
            <a:endParaRPr kumimoji="0" lang="en-US" b="0" i="0" u="none" strike="noStrike" cap="none" spc="0" normalizeH="0" baseline="0" noProof="0" dirty="0">
              <a:ln>
                <a:noFill/>
              </a:ln>
              <a:effectLst/>
              <a:uLnTx/>
              <a:uFillTx/>
            </a:endParaRPr>
          </a:p>
        </p:txBody>
      </p:sp>
    </p:spTree>
    <p:extLst>
      <p:ext uri="{BB962C8B-B14F-4D97-AF65-F5344CB8AC3E}">
        <p14:creationId xmlns:p14="http://schemas.microsoft.com/office/powerpoint/2010/main" val="89305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9DAB99-D74E-9BC1-0C17-81F1E9913614}"/>
              </a:ext>
            </a:extLst>
          </p:cNvPr>
          <p:cNvPicPr>
            <a:picLocks noChangeAspect="1"/>
          </p:cNvPicPr>
          <p:nvPr/>
        </p:nvPicPr>
        <p:blipFill rotWithShape="1">
          <a:blip r:embed="rId2">
            <a:alphaModFix/>
          </a:blip>
          <a:srcRect t="39614" b="4136"/>
          <a:stretch/>
        </p:blipFill>
        <p:spPr>
          <a:xfrm>
            <a:off x="20" y="10"/>
            <a:ext cx="12191979" cy="6857990"/>
          </a:xfrm>
          <a:prstGeom prst="rect">
            <a:avLst/>
          </a:prstGeom>
        </p:spPr>
      </p:pic>
      <p:sp>
        <p:nvSpPr>
          <p:cNvPr id="16" name="Rectangle 1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 y="-62088"/>
            <a:ext cx="7800660" cy="1520987"/>
          </a:xfrm>
        </p:spPr>
        <p:txBody>
          <a:bodyPr vert="horz" lIns="91440" tIns="45720" rIns="91440" bIns="45720" rtlCol="0" anchor="t">
            <a:normAutofit/>
          </a:bodyPr>
          <a:lstStyle/>
          <a:p>
            <a:r>
              <a:rPr lang="en-US" sz="6600" b="1" dirty="0">
                <a:solidFill>
                  <a:schemeClr val="bg1">
                    <a:lumMod val="95000"/>
                  </a:schemeClr>
                </a:solidFill>
              </a:rPr>
              <a:t>Performance</a:t>
            </a:r>
          </a:p>
        </p:txBody>
      </p:sp>
      <p:sp>
        <p:nvSpPr>
          <p:cNvPr id="18" name="Rectangle 1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20C4061-AE7E-52D1-FBBD-9CD4CD4043D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DF6DEEC-D04A-4FF0-9A08-7D39859C24F4}" type="slidenum">
              <a:rPr lang="en-US">
                <a:solidFill>
                  <a:srgbClr val="FFFFFF"/>
                </a:solidFill>
                <a:latin typeface="Calibri" panose="020F0502020204030204"/>
              </a:rPr>
              <a:pPr>
                <a:spcAft>
                  <a:spcPts val="600"/>
                </a:spcAft>
                <a:defRPr/>
              </a:pPr>
              <a:t>50</a:t>
            </a:fld>
            <a:endParaRPr lang="en-US">
              <a:solidFill>
                <a:srgbClr val="FFFFFF"/>
              </a:solidFill>
              <a:latin typeface="Calibri" panose="020F0502020204030204"/>
            </a:endParaRPr>
          </a:p>
        </p:txBody>
      </p:sp>
    </p:spTree>
    <p:extLst>
      <p:ext uri="{BB962C8B-B14F-4D97-AF65-F5344CB8AC3E}">
        <p14:creationId xmlns:p14="http://schemas.microsoft.com/office/powerpoint/2010/main" val="2248079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72493" y="238539"/>
            <a:ext cx="11018520" cy="1434415"/>
          </a:xfrm>
        </p:spPr>
        <p:txBody>
          <a:bodyPr anchor="b">
            <a:normAutofit/>
          </a:bodyPr>
          <a:lstStyle/>
          <a:p>
            <a:r>
              <a:rPr lang="en-US" sz="5400"/>
              <a:t>What is Performance?</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72493" y="2071316"/>
            <a:ext cx="6713552" cy="4119172"/>
          </a:xfrm>
        </p:spPr>
        <p:txBody>
          <a:bodyPr anchor="t">
            <a:normAutofit/>
          </a:bodyPr>
          <a:lstStyle/>
          <a:p>
            <a:r>
              <a:rPr lang="en-US" sz="2400" dirty="0"/>
              <a:t>Performance is about time and the software system’s ability to meet timing requirements.  </a:t>
            </a:r>
          </a:p>
          <a:p>
            <a:r>
              <a:rPr lang="en-US" sz="2400" dirty="0"/>
              <a:t>When events occur – interrupts, messages, requests from users or other systems, or clock events marking the passage of time – the system, or some element of the system, must respond to them in time.   </a:t>
            </a:r>
          </a:p>
          <a:p>
            <a:r>
              <a:rPr lang="en-US" sz="2400" dirty="0"/>
              <a:t>Characterizing the events that can occur (and when they can occur) and the system or element’s time-based response to those events is the essence is discussing performance.</a:t>
            </a:r>
          </a:p>
          <a:p>
            <a:endParaRPr lang="en-US" sz="2200" dirty="0"/>
          </a:p>
          <a:p>
            <a:endParaRPr lang="en-US" sz="2200" dirty="0"/>
          </a:p>
        </p:txBody>
      </p:sp>
      <p:pic>
        <p:nvPicPr>
          <p:cNvPr id="13" name="Picture 4" descr="A blue wall clock showing the time 11:59">
            <a:extLst>
              <a:ext uri="{FF2B5EF4-FFF2-40B4-BE49-F238E27FC236}">
                <a16:creationId xmlns:a16="http://schemas.microsoft.com/office/drawing/2014/main" id="{17592F43-1490-55D9-FE99-D31462C1E664}"/>
              </a:ext>
            </a:extLst>
          </p:cNvPr>
          <p:cNvPicPr>
            <a:picLocks noChangeAspect="1"/>
          </p:cNvPicPr>
          <p:nvPr/>
        </p:nvPicPr>
        <p:blipFill rotWithShape="1">
          <a:blip r:embed="rId2"/>
          <a:srcRect r="36022" b="-3"/>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E3347E44-7030-DEBB-149C-55D26200B240}"/>
              </a:ext>
            </a:extLst>
          </p:cNvPr>
          <p:cNvSpPr>
            <a:spLocks noGrp="1"/>
          </p:cNvSpPr>
          <p:nvPr>
            <p:ph type="sldNum" sz="quarter" idx="12"/>
          </p:nvPr>
        </p:nvSpPr>
        <p:spPr/>
        <p:txBody>
          <a:bodyPr/>
          <a:lstStyle/>
          <a:p>
            <a:fld id="{7DF6DEEC-D04A-4FF0-9A08-7D39859C24F4}" type="slidenum">
              <a:rPr lang="en-US" smtClean="0"/>
              <a:t>51</a:t>
            </a:fld>
            <a:endParaRPr lang="en-US"/>
          </a:p>
        </p:txBody>
      </p:sp>
    </p:spTree>
    <p:extLst>
      <p:ext uri="{BB962C8B-B14F-4D97-AF65-F5344CB8AC3E}">
        <p14:creationId xmlns:p14="http://schemas.microsoft.com/office/powerpoint/2010/main" val="2869263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lowchart: Document 2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Performance General Scenario</a:t>
            </a:r>
          </a:p>
        </p:txBody>
      </p:sp>
      <p:sp>
        <p:nvSpPr>
          <p:cNvPr id="3" name="Slide Number Placeholder 2">
            <a:extLst>
              <a:ext uri="{FF2B5EF4-FFF2-40B4-BE49-F238E27FC236}">
                <a16:creationId xmlns:a16="http://schemas.microsoft.com/office/drawing/2014/main" id="{B35E5404-60FC-248F-191E-6D93831B96BA}"/>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7DF6DEEC-D04A-4FF0-9A08-7D39859C24F4}" type="slidenum">
              <a:rPr lang="en-US" smtClean="0"/>
              <a:pPr algn="l">
                <a:spcAft>
                  <a:spcPts val="600"/>
                </a:spcAft>
              </a:pPr>
              <a:t>52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51844677"/>
              </p:ext>
            </p:extLst>
          </p:nvPr>
        </p:nvGraphicFramePr>
        <p:xfrm>
          <a:off x="4086225" y="965620"/>
          <a:ext cx="7770494" cy="5267539"/>
        </p:xfrm>
        <a:graphic>
          <a:graphicData uri="http://schemas.openxmlformats.org/drawingml/2006/table">
            <a:tbl>
              <a:tblPr firstRow="1" bandRow="1">
                <a:tableStyleId>{5C22544A-7EE6-4342-B048-85BDC9FD1C3A}</a:tableStyleId>
              </a:tblPr>
              <a:tblGrid>
                <a:gridCol w="2182426">
                  <a:extLst>
                    <a:ext uri="{9D8B030D-6E8A-4147-A177-3AD203B41FA5}">
                      <a16:colId xmlns:a16="http://schemas.microsoft.com/office/drawing/2014/main" val="20000"/>
                    </a:ext>
                  </a:extLst>
                </a:gridCol>
                <a:gridCol w="5588068">
                  <a:extLst>
                    <a:ext uri="{9D8B030D-6E8A-4147-A177-3AD203B41FA5}">
                      <a16:colId xmlns:a16="http://schemas.microsoft.com/office/drawing/2014/main" val="20001"/>
                    </a:ext>
                  </a:extLst>
                </a:gridCol>
              </a:tblGrid>
              <a:tr h="672321">
                <a:tc>
                  <a:txBody>
                    <a:bodyPr/>
                    <a:lstStyle/>
                    <a:p>
                      <a:pPr marL="0" marR="0">
                        <a:lnSpc>
                          <a:spcPct val="80000"/>
                        </a:lnSpc>
                        <a:spcBef>
                          <a:spcPts val="400"/>
                        </a:spcBef>
                        <a:spcAft>
                          <a:spcPts val="400"/>
                        </a:spcAft>
                      </a:pPr>
                      <a:r>
                        <a:rPr lang="en-US" sz="2400" b="1">
                          <a:effectLst/>
                        </a:rPr>
                        <a:t>Portion of Scenario</a:t>
                      </a:r>
                      <a:endParaRPr lang="en-US" sz="2400" b="1">
                        <a:effectLst/>
                        <a:latin typeface="Times"/>
                        <a:ea typeface="Times New Roman"/>
                        <a:cs typeface="Times New Roman"/>
                      </a:endParaRPr>
                    </a:p>
                  </a:txBody>
                  <a:tcPr marL="83504" marR="83504" marT="0" marB="0"/>
                </a:tc>
                <a:tc>
                  <a:txBody>
                    <a:bodyPr/>
                    <a:lstStyle/>
                    <a:p>
                      <a:pPr marL="0" marR="0">
                        <a:lnSpc>
                          <a:spcPct val="80000"/>
                        </a:lnSpc>
                        <a:spcBef>
                          <a:spcPts val="400"/>
                        </a:spcBef>
                        <a:spcAft>
                          <a:spcPts val="400"/>
                        </a:spcAft>
                      </a:pPr>
                      <a:r>
                        <a:rPr lang="en-US" sz="2400" b="1">
                          <a:effectLst/>
                        </a:rPr>
                        <a:t>Possible Values</a:t>
                      </a:r>
                      <a:endParaRPr lang="en-US" sz="2400" b="1">
                        <a:effectLst/>
                        <a:latin typeface="Times"/>
                        <a:ea typeface="Times New Roman"/>
                        <a:cs typeface="Times New Roman"/>
                      </a:endParaRPr>
                    </a:p>
                  </a:txBody>
                  <a:tcPr marL="83504" marR="83504" marT="0" marB="0" anchor="ctr"/>
                </a:tc>
                <a:extLst>
                  <a:ext uri="{0D108BD9-81ED-4DB2-BD59-A6C34878D82A}">
                    <a16:rowId xmlns:a16="http://schemas.microsoft.com/office/drawing/2014/main" val="10000"/>
                  </a:ext>
                </a:extLst>
              </a:tr>
              <a:tr h="442653">
                <a:tc>
                  <a:txBody>
                    <a:bodyPr/>
                    <a:lstStyle/>
                    <a:p>
                      <a:pPr marL="0" marR="0">
                        <a:lnSpc>
                          <a:spcPct val="110000"/>
                        </a:lnSpc>
                        <a:spcBef>
                          <a:spcPts val="400"/>
                        </a:spcBef>
                        <a:spcAft>
                          <a:spcPts val="400"/>
                        </a:spcAft>
                      </a:pPr>
                      <a:r>
                        <a:rPr lang="en-US" sz="2400">
                          <a:effectLst/>
                        </a:rPr>
                        <a:t>Source</a:t>
                      </a:r>
                      <a:endParaRPr lang="en-US" sz="2400">
                        <a:effectLst/>
                        <a:latin typeface="Times"/>
                        <a:ea typeface="Times New Roman"/>
                        <a:cs typeface="Times New Roman"/>
                      </a:endParaRPr>
                    </a:p>
                  </a:txBody>
                  <a:tcPr marL="83504" marR="83504" marT="0" marB="0"/>
                </a:tc>
                <a:tc>
                  <a:txBody>
                    <a:bodyPr/>
                    <a:lstStyle/>
                    <a:p>
                      <a:pPr marL="0" marR="0">
                        <a:lnSpc>
                          <a:spcPct val="100000"/>
                        </a:lnSpc>
                        <a:spcBef>
                          <a:spcPts val="400"/>
                        </a:spcBef>
                        <a:spcAft>
                          <a:spcPts val="400"/>
                        </a:spcAft>
                      </a:pPr>
                      <a:r>
                        <a:rPr lang="en-US" sz="2400">
                          <a:effectLst/>
                        </a:rPr>
                        <a:t>Internal or external to the system </a:t>
                      </a:r>
                      <a:endParaRPr lang="en-US" sz="2400">
                        <a:effectLst/>
                        <a:latin typeface="Times"/>
                        <a:ea typeface="Times New Roman"/>
                        <a:cs typeface="Times New Roman"/>
                      </a:endParaRPr>
                    </a:p>
                  </a:txBody>
                  <a:tcPr marL="83504" marR="83504" marT="0" marB="0"/>
                </a:tc>
                <a:extLst>
                  <a:ext uri="{0D108BD9-81ED-4DB2-BD59-A6C34878D82A}">
                    <a16:rowId xmlns:a16="http://schemas.microsoft.com/office/drawing/2014/main" val="10001"/>
                  </a:ext>
                </a:extLst>
              </a:tr>
              <a:tr h="830513">
                <a:tc>
                  <a:txBody>
                    <a:bodyPr/>
                    <a:lstStyle/>
                    <a:p>
                      <a:pPr marL="0" marR="0">
                        <a:lnSpc>
                          <a:spcPct val="110000"/>
                        </a:lnSpc>
                        <a:spcBef>
                          <a:spcPts val="400"/>
                        </a:spcBef>
                        <a:spcAft>
                          <a:spcPts val="400"/>
                        </a:spcAft>
                      </a:pPr>
                      <a:r>
                        <a:rPr lang="en-US" sz="2400">
                          <a:effectLst/>
                        </a:rPr>
                        <a:t>Stimulus</a:t>
                      </a:r>
                      <a:endParaRPr lang="en-US" sz="2400">
                        <a:effectLst/>
                        <a:latin typeface="Times"/>
                        <a:ea typeface="Times New Roman"/>
                        <a:cs typeface="Times New Roman"/>
                      </a:endParaRPr>
                    </a:p>
                  </a:txBody>
                  <a:tcPr marL="83504" marR="83504" marT="0" marB="0"/>
                </a:tc>
                <a:tc>
                  <a:txBody>
                    <a:bodyPr/>
                    <a:lstStyle/>
                    <a:p>
                      <a:pPr marL="0" marR="0">
                        <a:lnSpc>
                          <a:spcPct val="100000"/>
                        </a:lnSpc>
                        <a:spcBef>
                          <a:spcPts val="400"/>
                        </a:spcBef>
                        <a:spcAft>
                          <a:spcPts val="400"/>
                        </a:spcAft>
                      </a:pPr>
                      <a:r>
                        <a:rPr lang="en-US" sz="2400">
                          <a:effectLst/>
                        </a:rPr>
                        <a:t>Arrival of a periodic, sporadic, or stochastic event</a:t>
                      </a:r>
                      <a:endParaRPr lang="en-US" sz="2400">
                        <a:effectLst/>
                        <a:latin typeface="Times"/>
                        <a:ea typeface="Times New Roman"/>
                        <a:cs typeface="Times New Roman"/>
                      </a:endParaRPr>
                    </a:p>
                  </a:txBody>
                  <a:tcPr marL="83504" marR="83504" marT="0" marB="0"/>
                </a:tc>
                <a:extLst>
                  <a:ext uri="{0D108BD9-81ED-4DB2-BD59-A6C34878D82A}">
                    <a16:rowId xmlns:a16="http://schemas.microsoft.com/office/drawing/2014/main" val="10002"/>
                  </a:ext>
                </a:extLst>
              </a:tr>
              <a:tr h="830513">
                <a:tc>
                  <a:txBody>
                    <a:bodyPr/>
                    <a:lstStyle/>
                    <a:p>
                      <a:pPr marL="0" marR="0">
                        <a:lnSpc>
                          <a:spcPct val="110000"/>
                        </a:lnSpc>
                        <a:spcBef>
                          <a:spcPts val="400"/>
                        </a:spcBef>
                        <a:spcAft>
                          <a:spcPts val="400"/>
                        </a:spcAft>
                      </a:pPr>
                      <a:r>
                        <a:rPr lang="en-US" sz="2400">
                          <a:effectLst/>
                        </a:rPr>
                        <a:t>Artifact</a:t>
                      </a:r>
                      <a:endParaRPr lang="en-US" sz="2400">
                        <a:effectLst/>
                        <a:latin typeface="Times"/>
                        <a:ea typeface="Times New Roman"/>
                        <a:cs typeface="Times New Roman"/>
                      </a:endParaRPr>
                    </a:p>
                  </a:txBody>
                  <a:tcPr marL="83504" marR="83504" marT="0" marB="0"/>
                </a:tc>
                <a:tc>
                  <a:txBody>
                    <a:bodyPr/>
                    <a:lstStyle/>
                    <a:p>
                      <a:pPr marL="0" marR="0">
                        <a:lnSpc>
                          <a:spcPct val="100000"/>
                        </a:lnSpc>
                        <a:spcBef>
                          <a:spcPts val="400"/>
                        </a:spcBef>
                        <a:spcAft>
                          <a:spcPts val="400"/>
                        </a:spcAft>
                      </a:pPr>
                      <a:r>
                        <a:rPr lang="en-US" sz="2400">
                          <a:effectLst/>
                        </a:rPr>
                        <a:t>System or one or more components in the system.</a:t>
                      </a:r>
                      <a:endParaRPr lang="en-US" sz="2400">
                        <a:effectLst/>
                        <a:latin typeface="Times"/>
                        <a:ea typeface="Times New Roman"/>
                        <a:cs typeface="Times New Roman"/>
                      </a:endParaRPr>
                    </a:p>
                  </a:txBody>
                  <a:tcPr marL="83504" marR="83504" marT="0" marB="0"/>
                </a:tc>
                <a:extLst>
                  <a:ext uri="{0D108BD9-81ED-4DB2-BD59-A6C34878D82A}">
                    <a16:rowId xmlns:a16="http://schemas.microsoft.com/office/drawing/2014/main" val="10003"/>
                  </a:ext>
                </a:extLst>
              </a:tr>
              <a:tr h="830513">
                <a:tc>
                  <a:txBody>
                    <a:bodyPr/>
                    <a:lstStyle/>
                    <a:p>
                      <a:pPr marL="0" marR="0">
                        <a:lnSpc>
                          <a:spcPct val="110000"/>
                        </a:lnSpc>
                        <a:spcBef>
                          <a:spcPts val="400"/>
                        </a:spcBef>
                        <a:spcAft>
                          <a:spcPts val="400"/>
                        </a:spcAft>
                      </a:pPr>
                      <a:r>
                        <a:rPr lang="en-US" sz="2400">
                          <a:effectLst/>
                        </a:rPr>
                        <a:t>Environment</a:t>
                      </a:r>
                      <a:endParaRPr lang="en-US" sz="2400">
                        <a:effectLst/>
                        <a:latin typeface="Times"/>
                        <a:ea typeface="Times New Roman"/>
                        <a:cs typeface="Times New Roman"/>
                      </a:endParaRPr>
                    </a:p>
                  </a:txBody>
                  <a:tcPr marL="83504" marR="83504" marT="0" marB="0"/>
                </a:tc>
                <a:tc>
                  <a:txBody>
                    <a:bodyPr/>
                    <a:lstStyle/>
                    <a:p>
                      <a:pPr marL="0" marR="0">
                        <a:lnSpc>
                          <a:spcPct val="100000"/>
                        </a:lnSpc>
                        <a:spcBef>
                          <a:spcPts val="400"/>
                        </a:spcBef>
                        <a:spcAft>
                          <a:spcPts val="400"/>
                        </a:spcAft>
                      </a:pPr>
                      <a:r>
                        <a:rPr lang="en-US" sz="2400">
                          <a:effectLst/>
                        </a:rPr>
                        <a:t>Operational mode:  normal, emergency, peak load, overload.</a:t>
                      </a:r>
                      <a:endParaRPr lang="en-US" sz="2400">
                        <a:effectLst/>
                        <a:latin typeface="Times"/>
                        <a:ea typeface="Times New Roman"/>
                        <a:cs typeface="Times New Roman"/>
                      </a:endParaRPr>
                    </a:p>
                  </a:txBody>
                  <a:tcPr marL="83504" marR="83504" marT="0" marB="0"/>
                </a:tc>
                <a:extLst>
                  <a:ext uri="{0D108BD9-81ED-4DB2-BD59-A6C34878D82A}">
                    <a16:rowId xmlns:a16="http://schemas.microsoft.com/office/drawing/2014/main" val="10004"/>
                  </a:ext>
                </a:extLst>
              </a:tr>
              <a:tr h="830513">
                <a:tc>
                  <a:txBody>
                    <a:bodyPr/>
                    <a:lstStyle/>
                    <a:p>
                      <a:pPr marL="0" marR="0">
                        <a:lnSpc>
                          <a:spcPct val="110000"/>
                        </a:lnSpc>
                        <a:spcBef>
                          <a:spcPts val="400"/>
                        </a:spcBef>
                        <a:spcAft>
                          <a:spcPts val="400"/>
                        </a:spcAft>
                      </a:pPr>
                      <a:r>
                        <a:rPr lang="en-US" sz="2400">
                          <a:effectLst/>
                        </a:rPr>
                        <a:t>Response</a:t>
                      </a:r>
                      <a:endParaRPr lang="en-US" sz="2400">
                        <a:effectLst/>
                        <a:latin typeface="Times"/>
                        <a:ea typeface="Times New Roman"/>
                        <a:cs typeface="Times New Roman"/>
                      </a:endParaRPr>
                    </a:p>
                  </a:txBody>
                  <a:tcPr marL="83504" marR="83504" marT="0" marB="0"/>
                </a:tc>
                <a:tc>
                  <a:txBody>
                    <a:bodyPr/>
                    <a:lstStyle/>
                    <a:p>
                      <a:pPr marL="0" marR="0">
                        <a:lnSpc>
                          <a:spcPct val="100000"/>
                        </a:lnSpc>
                        <a:spcBef>
                          <a:spcPts val="400"/>
                        </a:spcBef>
                        <a:spcAft>
                          <a:spcPts val="400"/>
                        </a:spcAft>
                      </a:pPr>
                      <a:r>
                        <a:rPr lang="en-US" sz="2400">
                          <a:effectLst/>
                        </a:rPr>
                        <a:t>Process events, change level of service</a:t>
                      </a:r>
                      <a:endParaRPr lang="en-US" sz="2400">
                        <a:effectLst/>
                        <a:latin typeface="Times"/>
                        <a:ea typeface="Times New Roman"/>
                        <a:cs typeface="Times New Roman"/>
                      </a:endParaRPr>
                    </a:p>
                  </a:txBody>
                  <a:tcPr marL="83504" marR="83504" marT="0" marB="0"/>
                </a:tc>
                <a:extLst>
                  <a:ext uri="{0D108BD9-81ED-4DB2-BD59-A6C34878D82A}">
                    <a16:rowId xmlns:a16="http://schemas.microsoft.com/office/drawing/2014/main" val="10005"/>
                  </a:ext>
                </a:extLst>
              </a:tr>
              <a:tr h="830513">
                <a:tc>
                  <a:txBody>
                    <a:bodyPr/>
                    <a:lstStyle/>
                    <a:p>
                      <a:pPr marL="0" marR="0">
                        <a:lnSpc>
                          <a:spcPct val="80000"/>
                        </a:lnSpc>
                        <a:spcBef>
                          <a:spcPts val="400"/>
                        </a:spcBef>
                        <a:spcAft>
                          <a:spcPts val="400"/>
                        </a:spcAft>
                      </a:pPr>
                      <a:r>
                        <a:rPr lang="en-US" sz="2400">
                          <a:effectLst/>
                        </a:rPr>
                        <a:t>Response Measure</a:t>
                      </a:r>
                      <a:endParaRPr lang="en-US" sz="2400">
                        <a:effectLst/>
                        <a:latin typeface="Times"/>
                        <a:ea typeface="Times New Roman"/>
                        <a:cs typeface="Times New Roman"/>
                      </a:endParaRPr>
                    </a:p>
                  </a:txBody>
                  <a:tcPr marL="83504" marR="83504" marT="0" marB="0"/>
                </a:tc>
                <a:tc>
                  <a:txBody>
                    <a:bodyPr/>
                    <a:lstStyle/>
                    <a:p>
                      <a:pPr marL="0" marR="0">
                        <a:lnSpc>
                          <a:spcPct val="100000"/>
                        </a:lnSpc>
                        <a:spcBef>
                          <a:spcPts val="400"/>
                        </a:spcBef>
                        <a:spcAft>
                          <a:spcPts val="400"/>
                        </a:spcAft>
                      </a:pPr>
                      <a:r>
                        <a:rPr lang="en-US" sz="2400" dirty="0">
                          <a:effectLst/>
                        </a:rPr>
                        <a:t>Latency, deadline, throughput, jitter, miss rate</a:t>
                      </a:r>
                      <a:endParaRPr lang="en-US" sz="2400" dirty="0">
                        <a:effectLst/>
                        <a:latin typeface="Times"/>
                        <a:ea typeface="Times New Roman"/>
                        <a:cs typeface="Times New Roman"/>
                      </a:endParaRPr>
                    </a:p>
                  </a:txBody>
                  <a:tcPr marL="83504" marR="83504"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99522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Sample Concrete Performance Scenario</a:t>
            </a:r>
          </a:p>
        </p:txBody>
      </p:sp>
      <p:sp>
        <p:nvSpPr>
          <p:cNvPr id="3" name="Content Placeholder 2"/>
          <p:cNvSpPr>
            <a:spLocks noGrp="1"/>
          </p:cNvSpPr>
          <p:nvPr>
            <p:ph idx="1"/>
          </p:nvPr>
        </p:nvSpPr>
        <p:spPr>
          <a:xfrm>
            <a:off x="4810259" y="649480"/>
            <a:ext cx="6555347" cy="5546047"/>
          </a:xfrm>
        </p:spPr>
        <p:txBody>
          <a:bodyPr anchor="ctr">
            <a:normAutofit/>
          </a:bodyPr>
          <a:lstStyle/>
          <a:p>
            <a:pPr marL="0" indent="0">
              <a:buNone/>
            </a:pPr>
            <a:r>
              <a:rPr lang="en-US" sz="3200" dirty="0"/>
              <a:t>Users initiate transactions under normal operations. The system processes the transactions with an average latency of two seconds.</a:t>
            </a:r>
          </a:p>
        </p:txBody>
      </p:sp>
      <p:sp>
        <p:nvSpPr>
          <p:cNvPr id="4" name="Slide Number Placeholder 3">
            <a:extLst>
              <a:ext uri="{FF2B5EF4-FFF2-40B4-BE49-F238E27FC236}">
                <a16:creationId xmlns:a16="http://schemas.microsoft.com/office/drawing/2014/main" id="{33C0226A-DC75-78B3-2582-A3A7A774CBB8}"/>
              </a:ext>
            </a:extLst>
          </p:cNvPr>
          <p:cNvSpPr>
            <a:spLocks noGrp="1"/>
          </p:cNvSpPr>
          <p:nvPr>
            <p:ph type="sldNum" sz="quarter" idx="12"/>
          </p:nvPr>
        </p:nvSpPr>
        <p:spPr/>
        <p:txBody>
          <a:bodyPr/>
          <a:lstStyle/>
          <a:p>
            <a:fld id="{7DF6DEEC-D04A-4FF0-9A08-7D39859C24F4}" type="slidenum">
              <a:rPr lang="en-US" smtClean="0"/>
              <a:t>53</a:t>
            </a:fld>
            <a:endParaRPr lang="en-US"/>
          </a:p>
        </p:txBody>
      </p:sp>
    </p:spTree>
    <p:extLst>
      <p:ext uri="{BB962C8B-B14F-4D97-AF65-F5344CB8AC3E}">
        <p14:creationId xmlns:p14="http://schemas.microsoft.com/office/powerpoint/2010/main" val="43903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Testability</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F066607-8D79-19BE-EEC6-C1C22859F571}"/>
              </a:ext>
            </a:extLst>
          </p:cNvPr>
          <p:cNvPicPr>
            <a:picLocks noChangeAspect="1"/>
          </p:cNvPicPr>
          <p:nvPr/>
        </p:nvPicPr>
        <p:blipFill>
          <a:blip r:embed="rId2"/>
          <a:stretch>
            <a:fillRect/>
          </a:stretch>
        </p:blipFill>
        <p:spPr>
          <a:xfrm>
            <a:off x="4654296" y="1656721"/>
            <a:ext cx="7214616" cy="3517125"/>
          </a:xfrm>
          <a:prstGeom prst="rect">
            <a:avLst/>
          </a:prstGeom>
        </p:spPr>
      </p:pic>
      <p:sp>
        <p:nvSpPr>
          <p:cNvPr id="3" name="Slide Number Placeholder 2">
            <a:extLst>
              <a:ext uri="{FF2B5EF4-FFF2-40B4-BE49-F238E27FC236}">
                <a16:creationId xmlns:a16="http://schemas.microsoft.com/office/drawing/2014/main" id="{D85037F7-F438-A6B6-38E7-60A013FB86B8}"/>
              </a:ext>
            </a:extLst>
          </p:cNvPr>
          <p:cNvSpPr>
            <a:spLocks noGrp="1"/>
          </p:cNvSpPr>
          <p:nvPr>
            <p:ph type="sldNum" sz="quarter" idx="12"/>
          </p:nvPr>
        </p:nvSpPr>
        <p:spPr/>
        <p:txBody>
          <a:bodyPr/>
          <a:lstStyle/>
          <a:p>
            <a:fld id="{7DF6DEEC-D04A-4FF0-9A08-7D39859C24F4}" type="slidenum">
              <a:rPr lang="en-US" smtClean="0"/>
              <a:t>54</a:t>
            </a:fld>
            <a:endParaRPr lang="en-US"/>
          </a:p>
        </p:txBody>
      </p:sp>
    </p:spTree>
    <p:extLst>
      <p:ext uri="{BB962C8B-B14F-4D97-AF65-F5344CB8AC3E}">
        <p14:creationId xmlns:p14="http://schemas.microsoft.com/office/powerpoint/2010/main" val="792215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30936" y="640080"/>
            <a:ext cx="4818888" cy="1481328"/>
          </a:xfrm>
        </p:spPr>
        <p:txBody>
          <a:bodyPr anchor="b">
            <a:normAutofit/>
          </a:bodyPr>
          <a:lstStyle/>
          <a:p>
            <a:r>
              <a:rPr lang="en-US" sz="5000"/>
              <a:t>What is Testability?</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66700" y="2660904"/>
            <a:ext cx="5615940" cy="3695446"/>
          </a:xfrm>
        </p:spPr>
        <p:txBody>
          <a:bodyPr anchor="t">
            <a:normAutofit fontScale="92500" lnSpcReduction="10000"/>
          </a:bodyPr>
          <a:lstStyle/>
          <a:p>
            <a:pPr algn="just"/>
            <a:r>
              <a:rPr lang="en-US" sz="2600" dirty="0"/>
              <a:t>Software testability refers to the ease with which software can be made to demonstrate its faults through (typically execution-based) testing.  </a:t>
            </a:r>
          </a:p>
          <a:p>
            <a:pPr algn="just"/>
            <a:r>
              <a:rPr lang="en-US" sz="2600" dirty="0"/>
              <a:t>Specifically, testability refers to the probability, assuming that the software has at least one fault, that it will fail on its </a:t>
            </a:r>
            <a:r>
              <a:rPr lang="en-US" sz="2600" i="1" dirty="0"/>
              <a:t>next</a:t>
            </a:r>
            <a:r>
              <a:rPr lang="en-US" sz="2600" dirty="0"/>
              <a:t> test execution. </a:t>
            </a:r>
          </a:p>
          <a:p>
            <a:pPr algn="just"/>
            <a:r>
              <a:rPr lang="en-US" sz="2600" dirty="0"/>
              <a:t>If a fault is present in a system, then we want it to fail during testing as quickly as possible.</a:t>
            </a:r>
          </a:p>
          <a:p>
            <a:endParaRPr lang="en-US" sz="2000" dirty="0"/>
          </a:p>
          <a:p>
            <a:endParaRPr lang="en-US" sz="2000" dirty="0"/>
          </a:p>
        </p:txBody>
      </p:sp>
      <p:pic>
        <p:nvPicPr>
          <p:cNvPr id="6" name="Picture 5">
            <a:extLst>
              <a:ext uri="{FF2B5EF4-FFF2-40B4-BE49-F238E27FC236}">
                <a16:creationId xmlns:a16="http://schemas.microsoft.com/office/drawing/2014/main" id="{03C056EB-6CBB-1BED-4703-8C8893BB5AA0}"/>
              </a:ext>
            </a:extLst>
          </p:cNvPr>
          <p:cNvPicPr>
            <a:picLocks noChangeAspect="1"/>
          </p:cNvPicPr>
          <p:nvPr/>
        </p:nvPicPr>
        <p:blipFill>
          <a:blip r:embed="rId2"/>
          <a:stretch>
            <a:fillRect/>
          </a:stretch>
        </p:blipFill>
        <p:spPr>
          <a:xfrm>
            <a:off x="6099048" y="2098377"/>
            <a:ext cx="5458968" cy="2661246"/>
          </a:xfrm>
          <a:prstGeom prst="rect">
            <a:avLst/>
          </a:prstGeom>
        </p:spPr>
      </p:pic>
      <p:sp>
        <p:nvSpPr>
          <p:cNvPr id="4" name="Slide Number Placeholder 3">
            <a:extLst>
              <a:ext uri="{FF2B5EF4-FFF2-40B4-BE49-F238E27FC236}">
                <a16:creationId xmlns:a16="http://schemas.microsoft.com/office/drawing/2014/main" id="{0EE89605-E9C7-A811-CCD0-29F32E151076}"/>
              </a:ext>
            </a:extLst>
          </p:cNvPr>
          <p:cNvSpPr>
            <a:spLocks noGrp="1"/>
          </p:cNvSpPr>
          <p:nvPr>
            <p:ph type="sldNum" sz="quarter" idx="12"/>
          </p:nvPr>
        </p:nvSpPr>
        <p:spPr/>
        <p:txBody>
          <a:bodyPr/>
          <a:lstStyle/>
          <a:p>
            <a:fld id="{7DF6DEEC-D04A-4FF0-9A08-7D39859C24F4}" type="slidenum">
              <a:rPr lang="en-US" smtClean="0"/>
              <a:t>55</a:t>
            </a:fld>
            <a:endParaRPr lang="en-US"/>
          </a:p>
        </p:txBody>
      </p:sp>
    </p:spTree>
    <p:extLst>
      <p:ext uri="{BB962C8B-B14F-4D97-AF65-F5344CB8AC3E}">
        <p14:creationId xmlns:p14="http://schemas.microsoft.com/office/powerpoint/2010/main" val="1139012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30936" y="639520"/>
            <a:ext cx="3429000" cy="1719072"/>
          </a:xfrm>
        </p:spPr>
        <p:txBody>
          <a:bodyPr anchor="b">
            <a:normAutofit/>
          </a:bodyPr>
          <a:lstStyle/>
          <a:p>
            <a:r>
              <a:rPr lang="en-US" sz="5400"/>
              <a:t>What is Testability?</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30936" y="2807208"/>
            <a:ext cx="3839464" cy="3410712"/>
          </a:xfrm>
        </p:spPr>
        <p:txBody>
          <a:bodyPr anchor="t">
            <a:normAutofit/>
          </a:bodyPr>
          <a:lstStyle/>
          <a:p>
            <a:pPr marL="0" indent="0" algn="just">
              <a:buNone/>
            </a:pPr>
            <a:r>
              <a:rPr lang="en-US" sz="2600" dirty="0"/>
              <a:t>For a system to be properly testable, it must be possible to </a:t>
            </a:r>
            <a:r>
              <a:rPr lang="en-US" sz="2600" i="1" dirty="0"/>
              <a:t>control</a:t>
            </a:r>
            <a:r>
              <a:rPr lang="en-US" sz="2600" dirty="0"/>
              <a:t> each component’s inputs (and possibly manipulate its internal state) and then to </a:t>
            </a:r>
            <a:r>
              <a:rPr lang="en-US" sz="2600" i="1" dirty="0"/>
              <a:t>observe</a:t>
            </a:r>
            <a:r>
              <a:rPr lang="en-US" sz="2600" dirty="0"/>
              <a:t> its outputs (and possibly its internal state). </a:t>
            </a:r>
          </a:p>
        </p:txBody>
      </p:sp>
      <p:pic>
        <p:nvPicPr>
          <p:cNvPr id="6" name="Picture 5">
            <a:extLst>
              <a:ext uri="{FF2B5EF4-FFF2-40B4-BE49-F238E27FC236}">
                <a16:creationId xmlns:a16="http://schemas.microsoft.com/office/drawing/2014/main" id="{F2EE476F-DE61-A579-2660-22D488893869}"/>
              </a:ext>
            </a:extLst>
          </p:cNvPr>
          <p:cNvPicPr>
            <a:picLocks noChangeAspect="1"/>
          </p:cNvPicPr>
          <p:nvPr/>
        </p:nvPicPr>
        <p:blipFill>
          <a:blip r:embed="rId2"/>
          <a:stretch>
            <a:fillRect/>
          </a:stretch>
        </p:blipFill>
        <p:spPr>
          <a:xfrm>
            <a:off x="4654296" y="1746218"/>
            <a:ext cx="6903720" cy="3365563"/>
          </a:xfrm>
          <a:prstGeom prst="rect">
            <a:avLst/>
          </a:prstGeom>
        </p:spPr>
      </p:pic>
      <p:sp>
        <p:nvSpPr>
          <p:cNvPr id="4" name="Slide Number Placeholder 3">
            <a:extLst>
              <a:ext uri="{FF2B5EF4-FFF2-40B4-BE49-F238E27FC236}">
                <a16:creationId xmlns:a16="http://schemas.microsoft.com/office/drawing/2014/main" id="{7A53C0E6-4EBD-E8C7-5763-F28EE60CA767}"/>
              </a:ext>
            </a:extLst>
          </p:cNvPr>
          <p:cNvSpPr>
            <a:spLocks noGrp="1"/>
          </p:cNvSpPr>
          <p:nvPr>
            <p:ph type="sldNum" sz="quarter" idx="12"/>
          </p:nvPr>
        </p:nvSpPr>
        <p:spPr/>
        <p:txBody>
          <a:bodyPr/>
          <a:lstStyle/>
          <a:p>
            <a:fld id="{7DF6DEEC-D04A-4FF0-9A08-7D39859C24F4}" type="slidenum">
              <a:rPr lang="en-US" smtClean="0"/>
              <a:t>56</a:t>
            </a:fld>
            <a:endParaRPr lang="en-US"/>
          </a:p>
        </p:txBody>
      </p:sp>
    </p:spTree>
    <p:extLst>
      <p:ext uri="{BB962C8B-B14F-4D97-AF65-F5344CB8AC3E}">
        <p14:creationId xmlns:p14="http://schemas.microsoft.com/office/powerpoint/2010/main" val="2623368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lowchart: Document 1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Testability General Scenario</a:t>
            </a:r>
          </a:p>
        </p:txBody>
      </p:sp>
      <p:sp>
        <p:nvSpPr>
          <p:cNvPr id="3" name="Slide Number Placeholder 2">
            <a:extLst>
              <a:ext uri="{FF2B5EF4-FFF2-40B4-BE49-F238E27FC236}">
                <a16:creationId xmlns:a16="http://schemas.microsoft.com/office/drawing/2014/main" id="{83B55F02-3260-B66A-27DC-BA36B3057F3B}"/>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7DF6DEEC-D04A-4FF0-9A08-7D39859C24F4}" type="slidenum">
              <a:rPr lang="en-US" smtClean="0"/>
              <a:pPr algn="l">
                <a:spcAft>
                  <a:spcPts val="600"/>
                </a:spcAft>
              </a:pPr>
              <a:t>57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54218706"/>
              </p:ext>
            </p:extLst>
          </p:nvPr>
        </p:nvGraphicFramePr>
        <p:xfrm>
          <a:off x="4086226" y="896208"/>
          <a:ext cx="7915274" cy="5460141"/>
        </p:xfrm>
        <a:graphic>
          <a:graphicData uri="http://schemas.openxmlformats.org/drawingml/2006/table">
            <a:tbl>
              <a:tblPr firstRow="1" firstCol="1" bandRow="1">
                <a:tableStyleId>{5C22544A-7EE6-4342-B048-85BDC9FD1C3A}</a:tableStyleId>
              </a:tblPr>
              <a:tblGrid>
                <a:gridCol w="1562462">
                  <a:extLst>
                    <a:ext uri="{9D8B030D-6E8A-4147-A177-3AD203B41FA5}">
                      <a16:colId xmlns:a16="http://schemas.microsoft.com/office/drawing/2014/main" val="20000"/>
                    </a:ext>
                  </a:extLst>
                </a:gridCol>
                <a:gridCol w="6352812">
                  <a:extLst>
                    <a:ext uri="{9D8B030D-6E8A-4147-A177-3AD203B41FA5}">
                      <a16:colId xmlns:a16="http://schemas.microsoft.com/office/drawing/2014/main" val="20001"/>
                    </a:ext>
                  </a:extLst>
                </a:gridCol>
              </a:tblGrid>
              <a:tr h="474756">
                <a:tc>
                  <a:txBody>
                    <a:bodyPr/>
                    <a:lstStyle/>
                    <a:p>
                      <a:pPr marL="0" marR="0" algn="ctr">
                        <a:lnSpc>
                          <a:spcPct val="80000"/>
                        </a:lnSpc>
                        <a:spcBef>
                          <a:spcPts val="400"/>
                        </a:spcBef>
                        <a:spcAft>
                          <a:spcPts val="400"/>
                        </a:spcAft>
                      </a:pPr>
                      <a:r>
                        <a:rPr lang="en-US" sz="1700" b="1">
                          <a:solidFill>
                            <a:schemeClr val="tx1"/>
                          </a:solidFill>
                          <a:effectLst/>
                        </a:rPr>
                        <a:t>Portion of</a:t>
                      </a:r>
                      <a:br>
                        <a:rPr lang="en-US" sz="1700" b="1">
                          <a:solidFill>
                            <a:schemeClr val="tx1"/>
                          </a:solidFill>
                          <a:effectLst/>
                        </a:rPr>
                      </a:br>
                      <a:r>
                        <a:rPr lang="en-US" sz="1700" b="1">
                          <a:solidFill>
                            <a:schemeClr val="tx1"/>
                          </a:solidFill>
                          <a:effectLst/>
                        </a:rPr>
                        <a:t>Scenario</a:t>
                      </a:r>
                      <a:endParaRPr lang="en-US" sz="1700" b="1">
                        <a:solidFill>
                          <a:schemeClr val="tx1"/>
                        </a:solidFill>
                        <a:effectLst/>
                        <a:latin typeface="Times"/>
                        <a:ea typeface="Times New Roman"/>
                        <a:cs typeface="Times New Roman"/>
                      </a:endParaRPr>
                    </a:p>
                  </a:txBody>
                  <a:tcPr marL="58827" marR="58827" marT="0" marB="0">
                    <a:solidFill>
                      <a:schemeClr val="accent1">
                        <a:lumMod val="20000"/>
                        <a:lumOff val="80000"/>
                      </a:schemeClr>
                    </a:solidFill>
                  </a:tcPr>
                </a:tc>
                <a:tc>
                  <a:txBody>
                    <a:bodyPr/>
                    <a:lstStyle/>
                    <a:p>
                      <a:pPr marL="0" marR="0" algn="ctr">
                        <a:lnSpc>
                          <a:spcPct val="80000"/>
                        </a:lnSpc>
                        <a:spcBef>
                          <a:spcPts val="400"/>
                        </a:spcBef>
                        <a:spcAft>
                          <a:spcPts val="400"/>
                        </a:spcAft>
                      </a:pPr>
                      <a:r>
                        <a:rPr lang="en-US" sz="1700" b="1" dirty="0">
                          <a:solidFill>
                            <a:schemeClr val="tx1"/>
                          </a:solidFill>
                          <a:effectLst/>
                        </a:rPr>
                        <a:t>Possible Values</a:t>
                      </a:r>
                      <a:endParaRPr lang="en-US" sz="1700" b="1" dirty="0">
                        <a:solidFill>
                          <a:schemeClr val="tx1"/>
                        </a:solidFill>
                        <a:effectLst/>
                        <a:latin typeface="Times"/>
                        <a:ea typeface="Times New Roman"/>
                        <a:cs typeface="Times New Roman"/>
                      </a:endParaRPr>
                    </a:p>
                  </a:txBody>
                  <a:tcPr marL="58827" marR="58827" marT="0" marB="0">
                    <a:solidFill>
                      <a:schemeClr val="accent1">
                        <a:lumMod val="20000"/>
                        <a:lumOff val="80000"/>
                      </a:schemeClr>
                    </a:solidFill>
                  </a:tcPr>
                </a:tc>
                <a:extLst>
                  <a:ext uri="{0D108BD9-81ED-4DB2-BD59-A6C34878D82A}">
                    <a16:rowId xmlns:a16="http://schemas.microsoft.com/office/drawing/2014/main" val="10000"/>
                  </a:ext>
                </a:extLst>
              </a:tr>
              <a:tr h="692888">
                <a:tc>
                  <a:txBody>
                    <a:bodyPr/>
                    <a:lstStyle/>
                    <a:p>
                      <a:pPr marL="0" marR="0">
                        <a:lnSpc>
                          <a:spcPct val="80000"/>
                        </a:lnSpc>
                        <a:spcBef>
                          <a:spcPts val="400"/>
                        </a:spcBef>
                        <a:spcAft>
                          <a:spcPts val="400"/>
                        </a:spcAft>
                      </a:pPr>
                      <a:r>
                        <a:rPr lang="en-US" sz="1700">
                          <a:solidFill>
                            <a:schemeClr val="tx1"/>
                          </a:solidFill>
                          <a:effectLst/>
                        </a:rPr>
                        <a:t>Source</a:t>
                      </a:r>
                      <a:endParaRPr lang="en-US" sz="1700">
                        <a:solidFill>
                          <a:schemeClr val="tx1"/>
                        </a:solidFill>
                        <a:effectLst/>
                        <a:latin typeface="Times"/>
                        <a:ea typeface="Times New Roman"/>
                        <a:cs typeface="Times New Roman"/>
                      </a:endParaRPr>
                    </a:p>
                  </a:txBody>
                  <a:tcPr marL="58827" marR="58827" marT="0" marB="0">
                    <a:solidFill>
                      <a:schemeClr val="accent1">
                        <a:lumMod val="20000"/>
                        <a:lumOff val="80000"/>
                      </a:schemeClr>
                    </a:solidFill>
                  </a:tcPr>
                </a:tc>
                <a:tc>
                  <a:txBody>
                    <a:bodyPr/>
                    <a:lstStyle/>
                    <a:p>
                      <a:pPr marL="0" marR="0">
                        <a:lnSpc>
                          <a:spcPct val="80000"/>
                        </a:lnSpc>
                        <a:spcBef>
                          <a:spcPts val="400"/>
                        </a:spcBef>
                        <a:spcAft>
                          <a:spcPts val="400"/>
                        </a:spcAft>
                      </a:pPr>
                      <a:r>
                        <a:rPr lang="en-US" sz="1700">
                          <a:effectLst/>
                        </a:rPr>
                        <a:t>Unit testers, integration testers, system testers, acceptance testers, end users, either running tests manually or using automated testing tools</a:t>
                      </a:r>
                      <a:endParaRPr lang="en-US" sz="1700">
                        <a:effectLst/>
                        <a:latin typeface="Times"/>
                        <a:ea typeface="Times New Roman"/>
                        <a:cs typeface="Times New Roman"/>
                      </a:endParaRPr>
                    </a:p>
                  </a:txBody>
                  <a:tcPr marL="58827" marR="58827" marT="0" marB="0">
                    <a:solidFill>
                      <a:schemeClr val="accent1">
                        <a:lumMod val="20000"/>
                        <a:lumOff val="80000"/>
                      </a:schemeClr>
                    </a:solidFill>
                  </a:tcPr>
                </a:tc>
                <a:extLst>
                  <a:ext uri="{0D108BD9-81ED-4DB2-BD59-A6C34878D82A}">
                    <a16:rowId xmlns:a16="http://schemas.microsoft.com/office/drawing/2014/main" val="10001"/>
                  </a:ext>
                </a:extLst>
              </a:tr>
              <a:tr h="1302816">
                <a:tc>
                  <a:txBody>
                    <a:bodyPr/>
                    <a:lstStyle/>
                    <a:p>
                      <a:pPr marL="0" marR="0">
                        <a:lnSpc>
                          <a:spcPct val="80000"/>
                        </a:lnSpc>
                        <a:spcBef>
                          <a:spcPts val="400"/>
                        </a:spcBef>
                        <a:spcAft>
                          <a:spcPts val="400"/>
                        </a:spcAft>
                      </a:pPr>
                      <a:r>
                        <a:rPr lang="en-US" sz="1700" dirty="0">
                          <a:solidFill>
                            <a:schemeClr val="tx1"/>
                          </a:solidFill>
                          <a:effectLst/>
                        </a:rPr>
                        <a:t>Stimulus </a:t>
                      </a:r>
                      <a:endParaRPr lang="en-US" sz="1700" dirty="0">
                        <a:solidFill>
                          <a:schemeClr val="tx1"/>
                        </a:solidFill>
                        <a:effectLst/>
                        <a:latin typeface="Times"/>
                        <a:ea typeface="Times New Roman"/>
                        <a:cs typeface="Times New Roman"/>
                      </a:endParaRPr>
                    </a:p>
                  </a:txBody>
                  <a:tcPr marL="58827" marR="58827" marT="0" marB="0">
                    <a:solidFill>
                      <a:schemeClr val="accent1">
                        <a:lumMod val="20000"/>
                        <a:lumOff val="80000"/>
                      </a:schemeClr>
                    </a:solidFill>
                  </a:tcPr>
                </a:tc>
                <a:tc>
                  <a:txBody>
                    <a:bodyPr/>
                    <a:lstStyle/>
                    <a:p>
                      <a:pPr marL="0" marR="0" indent="0">
                        <a:lnSpc>
                          <a:spcPct val="80000"/>
                        </a:lnSpc>
                        <a:spcBef>
                          <a:spcPts val="100"/>
                        </a:spcBef>
                        <a:spcAft>
                          <a:spcPts val="300"/>
                        </a:spcAft>
                        <a:tabLst>
                          <a:tab pos="228600" algn="l"/>
                          <a:tab pos="274320" algn="l"/>
                          <a:tab pos="274320" algn="l"/>
                        </a:tabLst>
                      </a:pPr>
                      <a:r>
                        <a:rPr lang="en-US" sz="1700" kern="1100">
                          <a:effectLst/>
                        </a:rPr>
                        <a:t>A set of tests are executed due to the completion of a coding increment such as a class, layer or service; the completed integration of a subsystem; the complete implementation of the system; or the delivery of the system to the customer.</a:t>
                      </a:r>
                    </a:p>
                  </a:txBody>
                  <a:tcPr marL="58827" marR="58827" marT="0" marB="0">
                    <a:solidFill>
                      <a:schemeClr val="accent1">
                        <a:lumMod val="20000"/>
                        <a:lumOff val="80000"/>
                      </a:schemeClr>
                    </a:solidFill>
                  </a:tcPr>
                </a:tc>
                <a:extLst>
                  <a:ext uri="{0D108BD9-81ED-4DB2-BD59-A6C34878D82A}">
                    <a16:rowId xmlns:a16="http://schemas.microsoft.com/office/drawing/2014/main" val="10002"/>
                  </a:ext>
                </a:extLst>
              </a:tr>
              <a:tr h="474756">
                <a:tc>
                  <a:txBody>
                    <a:bodyPr/>
                    <a:lstStyle/>
                    <a:p>
                      <a:pPr marL="0" marR="0">
                        <a:lnSpc>
                          <a:spcPct val="80000"/>
                        </a:lnSpc>
                        <a:spcBef>
                          <a:spcPts val="400"/>
                        </a:spcBef>
                        <a:spcAft>
                          <a:spcPts val="400"/>
                        </a:spcAft>
                      </a:pPr>
                      <a:r>
                        <a:rPr lang="en-US" sz="1700">
                          <a:solidFill>
                            <a:schemeClr val="tx1"/>
                          </a:solidFill>
                          <a:effectLst/>
                        </a:rPr>
                        <a:t>Environment </a:t>
                      </a:r>
                      <a:endParaRPr lang="en-US" sz="1700">
                        <a:solidFill>
                          <a:schemeClr val="tx1"/>
                        </a:solidFill>
                        <a:effectLst/>
                        <a:latin typeface="Times"/>
                        <a:ea typeface="Times New Roman"/>
                        <a:cs typeface="Times New Roman"/>
                      </a:endParaRPr>
                    </a:p>
                  </a:txBody>
                  <a:tcPr marL="58827" marR="58827" marT="0" marB="0">
                    <a:solidFill>
                      <a:schemeClr val="accent1">
                        <a:lumMod val="20000"/>
                        <a:lumOff val="80000"/>
                      </a:schemeClr>
                    </a:solidFill>
                  </a:tcPr>
                </a:tc>
                <a:tc>
                  <a:txBody>
                    <a:bodyPr/>
                    <a:lstStyle/>
                    <a:p>
                      <a:pPr marL="0" marR="0">
                        <a:lnSpc>
                          <a:spcPct val="80000"/>
                        </a:lnSpc>
                        <a:spcBef>
                          <a:spcPts val="400"/>
                        </a:spcBef>
                        <a:spcAft>
                          <a:spcPts val="400"/>
                        </a:spcAft>
                      </a:pPr>
                      <a:r>
                        <a:rPr lang="en-US" sz="1700">
                          <a:effectLst/>
                        </a:rPr>
                        <a:t>Design time, development time, compile time, integration time, deployment time, run time</a:t>
                      </a:r>
                      <a:endParaRPr lang="en-US" sz="1700">
                        <a:effectLst/>
                        <a:latin typeface="Times"/>
                        <a:ea typeface="Times New Roman"/>
                        <a:cs typeface="Times New Roman"/>
                      </a:endParaRPr>
                    </a:p>
                  </a:txBody>
                  <a:tcPr marL="58827" marR="58827" marT="0" marB="0">
                    <a:solidFill>
                      <a:schemeClr val="accent1">
                        <a:lumMod val="20000"/>
                        <a:lumOff val="80000"/>
                      </a:schemeClr>
                    </a:solidFill>
                  </a:tcPr>
                </a:tc>
                <a:extLst>
                  <a:ext uri="{0D108BD9-81ED-4DB2-BD59-A6C34878D82A}">
                    <a16:rowId xmlns:a16="http://schemas.microsoft.com/office/drawing/2014/main" val="10003"/>
                  </a:ext>
                </a:extLst>
              </a:tr>
              <a:tr h="256625">
                <a:tc>
                  <a:txBody>
                    <a:bodyPr/>
                    <a:lstStyle/>
                    <a:p>
                      <a:pPr marL="0" marR="0">
                        <a:lnSpc>
                          <a:spcPct val="80000"/>
                        </a:lnSpc>
                        <a:spcBef>
                          <a:spcPts val="400"/>
                        </a:spcBef>
                        <a:spcAft>
                          <a:spcPts val="400"/>
                        </a:spcAft>
                      </a:pPr>
                      <a:r>
                        <a:rPr lang="en-US" sz="1700">
                          <a:solidFill>
                            <a:schemeClr val="tx1"/>
                          </a:solidFill>
                          <a:effectLst/>
                        </a:rPr>
                        <a:t>Artifacts </a:t>
                      </a:r>
                      <a:endParaRPr lang="en-US" sz="1700">
                        <a:solidFill>
                          <a:schemeClr val="tx1"/>
                        </a:solidFill>
                        <a:effectLst/>
                        <a:latin typeface="Times"/>
                        <a:ea typeface="Times New Roman"/>
                        <a:cs typeface="Times New Roman"/>
                      </a:endParaRPr>
                    </a:p>
                  </a:txBody>
                  <a:tcPr marL="58827" marR="58827" marT="0" marB="0">
                    <a:solidFill>
                      <a:schemeClr val="accent1">
                        <a:lumMod val="20000"/>
                        <a:lumOff val="80000"/>
                      </a:schemeClr>
                    </a:solidFill>
                  </a:tcPr>
                </a:tc>
                <a:tc>
                  <a:txBody>
                    <a:bodyPr/>
                    <a:lstStyle/>
                    <a:p>
                      <a:pPr marL="0" marR="0">
                        <a:lnSpc>
                          <a:spcPct val="80000"/>
                        </a:lnSpc>
                        <a:spcBef>
                          <a:spcPts val="400"/>
                        </a:spcBef>
                        <a:spcAft>
                          <a:spcPts val="400"/>
                        </a:spcAft>
                      </a:pPr>
                      <a:r>
                        <a:rPr lang="en-US" sz="1700">
                          <a:effectLst/>
                        </a:rPr>
                        <a:t>The portion of the system being tested</a:t>
                      </a:r>
                      <a:endParaRPr lang="en-US" sz="1700">
                        <a:effectLst/>
                        <a:latin typeface="Times"/>
                        <a:ea typeface="Times New Roman"/>
                        <a:cs typeface="Times New Roman"/>
                      </a:endParaRPr>
                    </a:p>
                  </a:txBody>
                  <a:tcPr marL="58827" marR="58827" marT="0" marB="0">
                    <a:solidFill>
                      <a:schemeClr val="accent1">
                        <a:lumMod val="20000"/>
                        <a:lumOff val="80000"/>
                      </a:schemeClr>
                    </a:solidFill>
                  </a:tcPr>
                </a:tc>
                <a:extLst>
                  <a:ext uri="{0D108BD9-81ED-4DB2-BD59-A6C34878D82A}">
                    <a16:rowId xmlns:a16="http://schemas.microsoft.com/office/drawing/2014/main" val="10004"/>
                  </a:ext>
                </a:extLst>
              </a:tr>
              <a:tr h="692888">
                <a:tc>
                  <a:txBody>
                    <a:bodyPr/>
                    <a:lstStyle/>
                    <a:p>
                      <a:pPr marL="0" marR="0">
                        <a:lnSpc>
                          <a:spcPct val="80000"/>
                        </a:lnSpc>
                        <a:spcBef>
                          <a:spcPts val="400"/>
                        </a:spcBef>
                        <a:spcAft>
                          <a:spcPts val="400"/>
                        </a:spcAft>
                      </a:pPr>
                      <a:r>
                        <a:rPr lang="en-US" sz="1700">
                          <a:solidFill>
                            <a:schemeClr val="tx1"/>
                          </a:solidFill>
                          <a:effectLst/>
                        </a:rPr>
                        <a:t>Response </a:t>
                      </a:r>
                      <a:endParaRPr lang="en-US" sz="1700">
                        <a:solidFill>
                          <a:schemeClr val="tx1"/>
                        </a:solidFill>
                        <a:effectLst/>
                        <a:latin typeface="Times"/>
                        <a:ea typeface="Times New Roman"/>
                        <a:cs typeface="Times New Roman"/>
                      </a:endParaRPr>
                    </a:p>
                  </a:txBody>
                  <a:tcPr marL="58827" marR="58827" marT="0" marB="0">
                    <a:solidFill>
                      <a:schemeClr val="accent1">
                        <a:lumMod val="20000"/>
                        <a:lumOff val="80000"/>
                      </a:schemeClr>
                    </a:solidFill>
                  </a:tcPr>
                </a:tc>
                <a:tc>
                  <a:txBody>
                    <a:bodyPr/>
                    <a:lstStyle/>
                    <a:p>
                      <a:pPr marL="0" marR="0">
                        <a:lnSpc>
                          <a:spcPct val="80000"/>
                        </a:lnSpc>
                        <a:spcBef>
                          <a:spcPts val="400"/>
                        </a:spcBef>
                        <a:spcAft>
                          <a:spcPts val="400"/>
                        </a:spcAft>
                      </a:pPr>
                      <a:r>
                        <a:rPr lang="en-US" sz="1700">
                          <a:effectLst/>
                        </a:rPr>
                        <a:t>One or more of the following: execute test suite and capture results; capture activity that resulted in the fault; control and monitor the state of the system </a:t>
                      </a:r>
                      <a:endParaRPr lang="en-US" sz="1700">
                        <a:effectLst/>
                        <a:latin typeface="Times"/>
                        <a:ea typeface="Times New Roman"/>
                        <a:cs typeface="Times New Roman"/>
                      </a:endParaRPr>
                    </a:p>
                  </a:txBody>
                  <a:tcPr marL="58827" marR="58827" marT="0" marB="0">
                    <a:solidFill>
                      <a:schemeClr val="accent1">
                        <a:lumMod val="20000"/>
                        <a:lumOff val="80000"/>
                      </a:schemeClr>
                    </a:solidFill>
                  </a:tcPr>
                </a:tc>
                <a:extLst>
                  <a:ext uri="{0D108BD9-81ED-4DB2-BD59-A6C34878D82A}">
                    <a16:rowId xmlns:a16="http://schemas.microsoft.com/office/drawing/2014/main" val="10005"/>
                  </a:ext>
                </a:extLst>
              </a:tr>
              <a:tr h="1565412">
                <a:tc>
                  <a:txBody>
                    <a:bodyPr/>
                    <a:lstStyle/>
                    <a:p>
                      <a:pPr marL="0" marR="0">
                        <a:lnSpc>
                          <a:spcPct val="80000"/>
                        </a:lnSpc>
                        <a:spcBef>
                          <a:spcPts val="400"/>
                        </a:spcBef>
                        <a:spcAft>
                          <a:spcPts val="400"/>
                        </a:spcAft>
                      </a:pPr>
                      <a:r>
                        <a:rPr lang="en-US" sz="1700">
                          <a:solidFill>
                            <a:schemeClr val="tx1"/>
                          </a:solidFill>
                          <a:effectLst/>
                        </a:rPr>
                        <a:t>Response </a:t>
                      </a:r>
                      <a:br>
                        <a:rPr lang="en-US" sz="1700">
                          <a:solidFill>
                            <a:schemeClr val="tx1"/>
                          </a:solidFill>
                          <a:effectLst/>
                        </a:rPr>
                      </a:br>
                      <a:r>
                        <a:rPr lang="en-US" sz="1700">
                          <a:solidFill>
                            <a:schemeClr val="tx1"/>
                          </a:solidFill>
                          <a:effectLst/>
                        </a:rPr>
                        <a:t>Measure </a:t>
                      </a:r>
                      <a:endParaRPr lang="en-US" sz="1700">
                        <a:solidFill>
                          <a:schemeClr val="tx1"/>
                        </a:solidFill>
                        <a:effectLst/>
                        <a:latin typeface="Times"/>
                        <a:ea typeface="Times New Roman"/>
                        <a:cs typeface="Times New Roman"/>
                      </a:endParaRPr>
                    </a:p>
                  </a:txBody>
                  <a:tcPr marL="58827" marR="58827" marT="0" marB="0">
                    <a:solidFill>
                      <a:schemeClr val="accent1">
                        <a:lumMod val="20000"/>
                        <a:lumOff val="80000"/>
                      </a:schemeClr>
                    </a:solidFill>
                  </a:tcPr>
                </a:tc>
                <a:tc>
                  <a:txBody>
                    <a:bodyPr/>
                    <a:lstStyle/>
                    <a:p>
                      <a:pPr marL="0" marR="0">
                        <a:lnSpc>
                          <a:spcPct val="80000"/>
                        </a:lnSpc>
                        <a:spcBef>
                          <a:spcPts val="400"/>
                        </a:spcBef>
                        <a:spcAft>
                          <a:spcPts val="400"/>
                        </a:spcAft>
                      </a:pPr>
                      <a:r>
                        <a:rPr lang="en-US" sz="1700" dirty="0">
                          <a:effectLst/>
                        </a:rPr>
                        <a:t>One or more of the following:  effort to find a fault or class of faults, effort to achieve a given percentage of state space coverage; probability of fault being revealed by the next test; time to perform tests; effort to detect faults; length of longest dependency chain in test; length of time to prepare test environment; reduction in risk exposure (size(loss) * prob(loss))</a:t>
                      </a:r>
                    </a:p>
                  </a:txBody>
                  <a:tcPr marL="58827" marR="58827" marT="0" marB="0">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055895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0080" y="325369"/>
            <a:ext cx="4368602" cy="1956841"/>
          </a:xfrm>
        </p:spPr>
        <p:txBody>
          <a:bodyPr anchor="b">
            <a:normAutofit/>
          </a:bodyPr>
          <a:lstStyle/>
          <a:p>
            <a:r>
              <a:rPr lang="en-US" sz="4200"/>
              <a:t>Sample Concrete Testability Scenario</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40080" y="2872899"/>
            <a:ext cx="4243589" cy="3320668"/>
          </a:xfrm>
        </p:spPr>
        <p:txBody>
          <a:bodyPr>
            <a:normAutofit/>
          </a:bodyPr>
          <a:lstStyle/>
          <a:p>
            <a:pPr marL="0" indent="0" algn="just">
              <a:buNone/>
            </a:pPr>
            <a:r>
              <a:rPr lang="en-US" sz="2600" dirty="0"/>
              <a:t>The unit tester completes a code unit during development and performs a test sequence whose results are captured and that gives 85% path coverage within 3 hours of testing.</a:t>
            </a:r>
          </a:p>
        </p:txBody>
      </p:sp>
      <p:pic>
        <p:nvPicPr>
          <p:cNvPr id="5" name="Picture 4" descr="Person opening laptop">
            <a:extLst>
              <a:ext uri="{FF2B5EF4-FFF2-40B4-BE49-F238E27FC236}">
                <a16:creationId xmlns:a16="http://schemas.microsoft.com/office/drawing/2014/main" id="{94D2DFF5-FBC6-6D30-4DEE-7E65A9C34AB0}"/>
              </a:ext>
            </a:extLst>
          </p:cNvPr>
          <p:cNvPicPr>
            <a:picLocks noChangeAspect="1"/>
          </p:cNvPicPr>
          <p:nvPr/>
        </p:nvPicPr>
        <p:blipFill rotWithShape="1">
          <a:blip r:embed="rId2"/>
          <a:srcRect l="23085" r="99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C0D4BCA5-A71F-2C4A-6F84-B7B9770FB6D9}"/>
              </a:ext>
            </a:extLst>
          </p:cNvPr>
          <p:cNvSpPr>
            <a:spLocks noGrp="1"/>
          </p:cNvSpPr>
          <p:nvPr>
            <p:ph type="sldNum" sz="quarter" idx="12"/>
          </p:nvPr>
        </p:nvSpPr>
        <p:spPr/>
        <p:txBody>
          <a:bodyPr/>
          <a:lstStyle/>
          <a:p>
            <a:fld id="{7DF6DEEC-D04A-4FF0-9A08-7D39859C24F4}" type="slidenum">
              <a:rPr lang="en-US" smtClean="0"/>
              <a:t>58</a:t>
            </a:fld>
            <a:endParaRPr lang="en-US"/>
          </a:p>
        </p:txBody>
      </p:sp>
    </p:spTree>
    <p:extLst>
      <p:ext uri="{BB962C8B-B14F-4D97-AF65-F5344CB8AC3E}">
        <p14:creationId xmlns:p14="http://schemas.microsoft.com/office/powerpoint/2010/main" val="375675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Usability</a:t>
            </a:r>
          </a:p>
        </p:txBody>
      </p:sp>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3D Hologram from iPad">
            <a:extLst>
              <a:ext uri="{FF2B5EF4-FFF2-40B4-BE49-F238E27FC236}">
                <a16:creationId xmlns:a16="http://schemas.microsoft.com/office/drawing/2014/main" id="{A2C8B697-1EA6-55D8-5AD3-242D486A2D13}"/>
              </a:ext>
            </a:extLst>
          </p:cNvPr>
          <p:cNvPicPr>
            <a:picLocks noChangeAspect="1"/>
          </p:cNvPicPr>
          <p:nvPr/>
        </p:nvPicPr>
        <p:blipFill rotWithShape="1">
          <a:blip r:embed="rId2"/>
          <a:srcRect l="7871" r="2517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712524A4-CDF5-CA1F-1859-7A6B1F64B851}"/>
              </a:ext>
            </a:extLst>
          </p:cNvPr>
          <p:cNvSpPr>
            <a:spLocks noGrp="1"/>
          </p:cNvSpPr>
          <p:nvPr>
            <p:ph type="sldNum" sz="quarter" idx="12"/>
          </p:nvPr>
        </p:nvSpPr>
        <p:spPr/>
        <p:txBody>
          <a:bodyPr/>
          <a:lstStyle/>
          <a:p>
            <a:fld id="{7DF6DEEC-D04A-4FF0-9A08-7D39859C24F4}" type="slidenum">
              <a:rPr lang="en-US" smtClean="0"/>
              <a:t>59</a:t>
            </a:fld>
            <a:endParaRPr lang="en-US"/>
          </a:p>
        </p:txBody>
      </p:sp>
    </p:spTree>
    <p:extLst>
      <p:ext uri="{BB962C8B-B14F-4D97-AF65-F5344CB8AC3E}">
        <p14:creationId xmlns:p14="http://schemas.microsoft.com/office/powerpoint/2010/main" val="27132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FBB52-7B3E-459E-B9BE-C086A2BC98A7}"/>
              </a:ext>
            </a:extLst>
          </p:cNvPr>
          <p:cNvSpPr>
            <a:spLocks noGrp="1"/>
          </p:cNvSpPr>
          <p:nvPr>
            <p:ph type="title"/>
          </p:nvPr>
        </p:nvSpPr>
        <p:spPr>
          <a:xfrm>
            <a:off x="841248" y="548640"/>
            <a:ext cx="3600860" cy="5431536"/>
          </a:xfrm>
        </p:spPr>
        <p:txBody>
          <a:bodyPr vert="horz" lIns="91440" tIns="45720" rIns="91440" bIns="45720" rtlCol="0" anchor="ctr">
            <a:normAutofit/>
          </a:bodyPr>
          <a:lstStyle/>
          <a:p>
            <a:pPr>
              <a:spcBef>
                <a:spcPct val="0"/>
              </a:spcBef>
            </a:pPr>
            <a:r>
              <a:rPr lang="en-US" sz="4800" b="1" kern="1200" dirty="0">
                <a:solidFill>
                  <a:schemeClr val="tx1"/>
                </a:solidFill>
                <a:latin typeface="+mj-lt"/>
                <a:ea typeface="+mj-ea"/>
                <a:cs typeface="+mj-cs"/>
              </a:rPr>
              <a:t>What are NFRs?</a:t>
            </a:r>
            <a:endParaRPr lang="en-US" sz="4600" kern="1200" dirty="0">
              <a:solidFill>
                <a:schemeClr val="tx1"/>
              </a:solidFill>
              <a:latin typeface="+mj-lt"/>
              <a:ea typeface="+mj-ea"/>
              <a:cs typeface="+mj-cs"/>
            </a:endParaRPr>
          </a:p>
        </p:txBody>
      </p:sp>
      <p:sp>
        <p:nvSpPr>
          <p:cNvPr id="2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10C60A-09B1-4099-9370-15C56DA21079}"/>
              </a:ext>
            </a:extLst>
          </p:cNvPr>
          <p:cNvSpPr>
            <a:spLocks noGrp="1"/>
          </p:cNvSpPr>
          <p:nvPr>
            <p:ph type="body" idx="1"/>
          </p:nvPr>
        </p:nvSpPr>
        <p:spPr>
          <a:xfrm>
            <a:off x="5126418" y="552091"/>
            <a:ext cx="6224335" cy="6169384"/>
          </a:xfrm>
        </p:spPr>
        <p:txBody>
          <a:bodyPr vert="horz" lIns="91440" tIns="45720" rIns="91440" bIns="45720" rtlCol="0" anchor="ctr">
            <a:normAutofit fontScale="77500" lnSpcReduction="20000"/>
          </a:bodyPr>
          <a:lstStyle/>
          <a:p>
            <a:pPr lvl="1" indent="-228600">
              <a:buFont typeface="Arial" panose="020B0604020202020204" pitchFamily="34" charset="0"/>
              <a:buChar char="•"/>
            </a:pPr>
            <a:r>
              <a:rPr lang="en-US" sz="2200" b="1" dirty="0"/>
              <a:t>[Ncube02]:</a:t>
            </a:r>
            <a:r>
              <a:rPr lang="en-US" sz="2200" dirty="0"/>
              <a:t> The behavioral </a:t>
            </a:r>
            <a:r>
              <a:rPr lang="en-US" sz="2200" b="1" i="1" dirty="0">
                <a:solidFill>
                  <a:schemeClr val="accent2"/>
                </a:solidFill>
              </a:rPr>
              <a:t>properties</a:t>
            </a:r>
            <a:r>
              <a:rPr lang="en-US" sz="2200" dirty="0"/>
              <a:t> that the specified functions must have, such as performance, usability.</a:t>
            </a:r>
          </a:p>
          <a:p>
            <a:pPr lvl="1" indent="-228600">
              <a:buFont typeface="Arial" panose="020B0604020202020204" pitchFamily="34" charset="0"/>
              <a:buChar char="•"/>
            </a:pPr>
            <a:endParaRPr lang="en-US" sz="2200" dirty="0"/>
          </a:p>
          <a:p>
            <a:pPr lvl="1" indent="-228600">
              <a:buFont typeface="Arial" panose="020B0604020202020204" pitchFamily="34" charset="0"/>
              <a:buChar char="•"/>
            </a:pPr>
            <a:r>
              <a:rPr lang="en-US" sz="2200" dirty="0"/>
              <a:t>[</a:t>
            </a:r>
            <a:r>
              <a:rPr lang="en-US" sz="2200" b="1" dirty="0"/>
              <a:t>Robertson99]:</a:t>
            </a:r>
            <a:r>
              <a:rPr lang="en-US" sz="2200" dirty="0"/>
              <a:t> A </a:t>
            </a:r>
            <a:r>
              <a:rPr lang="en-US" sz="2200" b="1" i="1" dirty="0">
                <a:solidFill>
                  <a:schemeClr val="accent2"/>
                </a:solidFill>
              </a:rPr>
              <a:t>property</a:t>
            </a:r>
            <a:r>
              <a:rPr lang="en-US" sz="2200" dirty="0"/>
              <a:t>, or </a:t>
            </a:r>
            <a:r>
              <a:rPr lang="en-US" sz="2200" b="1" i="1" dirty="0">
                <a:solidFill>
                  <a:schemeClr val="accent2"/>
                </a:solidFill>
              </a:rPr>
              <a:t>quality</a:t>
            </a:r>
            <a:r>
              <a:rPr lang="en-US" sz="2200" dirty="0"/>
              <a:t>, that the product must have, such as an appearance, or a speed or accuracy property.</a:t>
            </a:r>
          </a:p>
          <a:p>
            <a:pPr lvl="1" indent="-228600">
              <a:buFont typeface="Arial" panose="020B0604020202020204" pitchFamily="34" charset="0"/>
              <a:buChar char="•"/>
            </a:pPr>
            <a:endParaRPr lang="en-US" sz="2200" dirty="0"/>
          </a:p>
          <a:p>
            <a:pPr lvl="1" indent="-228600">
              <a:buFont typeface="Arial" panose="020B0604020202020204" pitchFamily="34" charset="0"/>
              <a:buChar char="•"/>
            </a:pPr>
            <a:r>
              <a:rPr lang="en-US" sz="2200" b="1" dirty="0"/>
              <a:t>[Wiegers03]:</a:t>
            </a:r>
            <a:r>
              <a:rPr lang="en-US" sz="2200" dirty="0"/>
              <a:t> A description of a </a:t>
            </a:r>
            <a:r>
              <a:rPr lang="en-US" sz="2200" b="1" i="1" dirty="0">
                <a:solidFill>
                  <a:schemeClr val="accent2"/>
                </a:solidFill>
              </a:rPr>
              <a:t>property</a:t>
            </a:r>
            <a:r>
              <a:rPr lang="en-US" sz="2200" dirty="0"/>
              <a:t> or </a:t>
            </a:r>
            <a:r>
              <a:rPr lang="en-US" sz="2200" b="1" i="1" dirty="0">
                <a:solidFill>
                  <a:schemeClr val="accent2"/>
                </a:solidFill>
              </a:rPr>
              <a:t>characteristic</a:t>
            </a:r>
            <a:r>
              <a:rPr lang="en-US" sz="2200" dirty="0"/>
              <a:t> that a software system must exhibit or a constraint that it must respect, other than an observable system behavior.</a:t>
            </a:r>
          </a:p>
          <a:p>
            <a:pPr lvl="1" indent="-228600">
              <a:buFont typeface="Arial" panose="020B0604020202020204" pitchFamily="34" charset="0"/>
              <a:buChar char="•"/>
            </a:pPr>
            <a:endParaRPr lang="en-US" sz="2200" dirty="0"/>
          </a:p>
          <a:p>
            <a:pPr lvl="1" indent="-228600">
              <a:buFont typeface="Arial" panose="020B0604020202020204" pitchFamily="34" charset="0"/>
              <a:buChar char="•"/>
            </a:pPr>
            <a:r>
              <a:rPr lang="en-US" sz="2200" b="1" dirty="0"/>
              <a:t>[</a:t>
            </a:r>
            <a:r>
              <a:rPr lang="en-US" sz="2200" b="1" dirty="0" err="1"/>
              <a:t>Wikipedia_NFR</a:t>
            </a:r>
            <a:r>
              <a:rPr lang="en-US" sz="2200" b="1" dirty="0"/>
              <a:t>]:</a:t>
            </a:r>
            <a:r>
              <a:rPr lang="en-US" sz="2200" dirty="0"/>
              <a:t> Requirements which specify </a:t>
            </a:r>
            <a:r>
              <a:rPr lang="en-US" sz="2200" b="1" i="1" dirty="0">
                <a:solidFill>
                  <a:schemeClr val="accent2"/>
                </a:solidFill>
              </a:rPr>
              <a:t>criteria</a:t>
            </a:r>
            <a:r>
              <a:rPr lang="en-US" sz="2200" dirty="0">
                <a:solidFill>
                  <a:schemeClr val="accent2"/>
                </a:solidFill>
              </a:rPr>
              <a:t> </a:t>
            </a:r>
            <a:r>
              <a:rPr lang="en-US" sz="2200" dirty="0"/>
              <a:t>that can be used to judge the operation of a system, rather than specific behaviors.</a:t>
            </a:r>
          </a:p>
          <a:p>
            <a:pPr lvl="1" indent="-228600">
              <a:buFont typeface="Arial" panose="020B0604020202020204" pitchFamily="34" charset="0"/>
              <a:buChar char="•"/>
            </a:pPr>
            <a:endParaRPr lang="en-US" sz="2200" dirty="0"/>
          </a:p>
          <a:p>
            <a:pPr lvl="1" indent="-228600">
              <a:buFont typeface="Arial" panose="020B0604020202020204" pitchFamily="34" charset="0"/>
              <a:buChar char="•"/>
            </a:pPr>
            <a:r>
              <a:rPr lang="en-US" sz="2200" b="1" dirty="0"/>
              <a:t>[</a:t>
            </a:r>
            <a:r>
              <a:rPr lang="en-US" sz="2200" b="1" dirty="0" err="1"/>
              <a:t>Wikipedia_Requirements</a:t>
            </a:r>
            <a:r>
              <a:rPr lang="en-US" sz="2200" b="1" dirty="0"/>
              <a:t> Analysis]:</a:t>
            </a:r>
            <a:r>
              <a:rPr lang="en-US" sz="2200" dirty="0"/>
              <a:t>  Requirements which impose </a:t>
            </a:r>
            <a:r>
              <a:rPr lang="en-US" sz="2200" b="1" i="1" dirty="0">
                <a:solidFill>
                  <a:schemeClr val="accent2"/>
                </a:solidFill>
              </a:rPr>
              <a:t>constraints</a:t>
            </a:r>
            <a:r>
              <a:rPr lang="en-US" sz="2200" dirty="0"/>
              <a:t> on the design or implementation (such as performance requirements, quality standards, or design constraints).</a:t>
            </a:r>
          </a:p>
          <a:p>
            <a:pPr lvl="1" indent="-228600">
              <a:buFont typeface="Arial" panose="020B0604020202020204" pitchFamily="34" charset="0"/>
              <a:buChar char="•"/>
            </a:pPr>
            <a:endParaRPr lang="en-US" sz="2200" dirty="0"/>
          </a:p>
          <a:p>
            <a:pPr indent="-228600">
              <a:buFont typeface="Arial" panose="020B0604020202020204" pitchFamily="34" charset="0"/>
              <a:buChar char="•"/>
            </a:pPr>
            <a:r>
              <a:rPr lang="en-US" sz="2600" b="1" dirty="0"/>
              <a:t>NFRs are also referred to as :</a:t>
            </a:r>
          </a:p>
          <a:p>
            <a:pPr lvl="1" indent="-228600">
              <a:buFont typeface="Arial" panose="020B0604020202020204" pitchFamily="34" charset="0"/>
              <a:buChar char="•"/>
            </a:pPr>
            <a:endParaRPr lang="en-US" sz="2200" b="1" dirty="0"/>
          </a:p>
          <a:p>
            <a:pPr lvl="2" indent="-228600">
              <a:buFont typeface="Arial" panose="020B0604020202020204" pitchFamily="34" charset="0"/>
              <a:buChar char="•"/>
            </a:pPr>
            <a:r>
              <a:rPr lang="en-US" b="1" dirty="0">
                <a:solidFill>
                  <a:schemeClr val="accent2"/>
                </a:solidFill>
              </a:rPr>
              <a:t>-</a:t>
            </a:r>
            <a:r>
              <a:rPr lang="en-US" b="1" dirty="0" err="1">
                <a:solidFill>
                  <a:schemeClr val="accent2"/>
                </a:solidFill>
              </a:rPr>
              <a:t>ilities</a:t>
            </a:r>
            <a:r>
              <a:rPr lang="en-US" dirty="0"/>
              <a:t>: understandability, usability, modifiability, inter-operability, reliability, portability, maintainability, scalability, (re-)configurability, customizability, adaptability, variability, volatility, traceability,…</a:t>
            </a:r>
          </a:p>
          <a:p>
            <a:pPr lvl="2" indent="-228600">
              <a:buFont typeface="Arial" panose="020B0604020202020204" pitchFamily="34" charset="0"/>
              <a:buChar char="•"/>
            </a:pPr>
            <a:endParaRPr lang="en-US" dirty="0"/>
          </a:p>
          <a:p>
            <a:pPr lvl="2" indent="-228600">
              <a:buFont typeface="Arial" panose="020B0604020202020204" pitchFamily="34" charset="0"/>
              <a:buChar char="•"/>
            </a:pPr>
            <a:r>
              <a:rPr lang="en-US" b="1" dirty="0">
                <a:solidFill>
                  <a:schemeClr val="accent2"/>
                </a:solidFill>
              </a:rPr>
              <a:t>-</a:t>
            </a:r>
            <a:r>
              <a:rPr lang="en-US" b="1" dirty="0" err="1">
                <a:solidFill>
                  <a:schemeClr val="accent2"/>
                </a:solidFill>
              </a:rPr>
              <a:t>ities</a:t>
            </a:r>
            <a:r>
              <a:rPr lang="en-US" dirty="0"/>
              <a:t>: security, simplicity, clarity, integrity, modularity, ..</a:t>
            </a:r>
          </a:p>
          <a:p>
            <a:pPr lvl="2" indent="-228600">
              <a:buFont typeface="Arial" panose="020B0604020202020204" pitchFamily="34" charset="0"/>
              <a:buChar char="•"/>
            </a:pPr>
            <a:endParaRPr lang="en-US" dirty="0"/>
          </a:p>
          <a:p>
            <a:pPr lvl="2" indent="-228600">
              <a:buFont typeface="Arial" panose="020B0604020202020204" pitchFamily="34" charset="0"/>
              <a:buChar char="•"/>
            </a:pPr>
            <a:r>
              <a:rPr lang="en-US" b="1" dirty="0">
                <a:solidFill>
                  <a:schemeClr val="accent2"/>
                </a:solidFill>
              </a:rPr>
              <a:t>-ness</a:t>
            </a:r>
            <a:r>
              <a:rPr lang="en-US" dirty="0"/>
              <a:t>: user-friendliness, robustness, responsiveness, completeness, correctness, cohesiveness, …</a:t>
            </a:r>
          </a:p>
          <a:p>
            <a:pPr indent="-228600">
              <a:buFont typeface="Arial" panose="020B0604020202020204" pitchFamily="34" charset="0"/>
              <a:buChar char="•"/>
            </a:pPr>
            <a:endParaRPr lang="en-US" sz="1200" dirty="0"/>
          </a:p>
        </p:txBody>
      </p:sp>
      <p:sp>
        <p:nvSpPr>
          <p:cNvPr id="4" name="Slide Number Placeholder 3">
            <a:extLst>
              <a:ext uri="{FF2B5EF4-FFF2-40B4-BE49-F238E27FC236}">
                <a16:creationId xmlns:a16="http://schemas.microsoft.com/office/drawing/2014/main" id="{6C2105D9-8ED8-4860-8957-C0E44A5288D4}"/>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0000000-1234-1234-1234-123412341234}"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6</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737355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43000" y="990599"/>
            <a:ext cx="9906000" cy="685800"/>
          </a:xfrm>
        </p:spPr>
        <p:txBody>
          <a:bodyPr anchor="t">
            <a:normAutofit/>
          </a:bodyPr>
          <a:lstStyle/>
          <a:p>
            <a:r>
              <a:rPr lang="en-US" sz="4000"/>
              <a:t>What is Usability?</a:t>
            </a:r>
          </a:p>
        </p:txBody>
      </p:sp>
      <p:graphicFrame>
        <p:nvGraphicFramePr>
          <p:cNvPr id="5" name="Content Placeholder 2">
            <a:extLst>
              <a:ext uri="{FF2B5EF4-FFF2-40B4-BE49-F238E27FC236}">
                <a16:creationId xmlns:a16="http://schemas.microsoft.com/office/drawing/2014/main" id="{994E49B2-82D0-8185-7FE9-BDCB2DEF5260}"/>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C73DB77-C165-E65A-6BFC-C2F3AC137DD3}"/>
              </a:ext>
            </a:extLst>
          </p:cNvPr>
          <p:cNvSpPr>
            <a:spLocks noGrp="1"/>
          </p:cNvSpPr>
          <p:nvPr>
            <p:ph type="sldNum" sz="quarter" idx="12"/>
          </p:nvPr>
        </p:nvSpPr>
        <p:spPr/>
        <p:txBody>
          <a:bodyPr/>
          <a:lstStyle/>
          <a:p>
            <a:fld id="{7DF6DEEC-D04A-4FF0-9A08-7D39859C24F4}" type="slidenum">
              <a:rPr lang="en-US" smtClean="0"/>
              <a:t>60</a:t>
            </a:fld>
            <a:endParaRPr lang="en-US"/>
          </a:p>
        </p:txBody>
      </p:sp>
    </p:spTree>
    <p:extLst>
      <p:ext uri="{BB962C8B-B14F-4D97-AF65-F5344CB8AC3E}">
        <p14:creationId xmlns:p14="http://schemas.microsoft.com/office/powerpoint/2010/main" val="494894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8" y="548640"/>
            <a:ext cx="3600860" cy="5431536"/>
          </a:xfrm>
        </p:spPr>
        <p:txBody>
          <a:bodyPr>
            <a:normAutofit/>
          </a:bodyPr>
          <a:lstStyle/>
          <a:p>
            <a:r>
              <a:rPr lang="en-US" sz="5400"/>
              <a:t>What is Usability?</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126418" y="552091"/>
            <a:ext cx="6224335" cy="5431536"/>
          </a:xfrm>
        </p:spPr>
        <p:txBody>
          <a:bodyPr anchor="ctr">
            <a:normAutofit/>
          </a:bodyPr>
          <a:lstStyle/>
          <a:p>
            <a:r>
              <a:rPr lang="en-US" sz="3200" dirty="0"/>
              <a:t>Usability comprises the following areas:</a:t>
            </a:r>
          </a:p>
          <a:p>
            <a:pPr lvl="1"/>
            <a:r>
              <a:rPr lang="en-US" sz="3200" dirty="0"/>
              <a:t>Learning system features. </a:t>
            </a:r>
          </a:p>
          <a:p>
            <a:pPr lvl="1"/>
            <a:r>
              <a:rPr lang="en-US" sz="3200" dirty="0"/>
              <a:t>Using a system efficiently. </a:t>
            </a:r>
          </a:p>
          <a:p>
            <a:pPr lvl="1"/>
            <a:r>
              <a:rPr lang="en-US" sz="3200" dirty="0"/>
              <a:t>Minimizing the impact of errors. </a:t>
            </a:r>
          </a:p>
          <a:p>
            <a:pPr lvl="1"/>
            <a:r>
              <a:rPr lang="en-US" sz="3200" dirty="0"/>
              <a:t>Adapting the system to user needs. </a:t>
            </a:r>
          </a:p>
          <a:p>
            <a:pPr lvl="1"/>
            <a:r>
              <a:rPr lang="en-US" sz="3200" dirty="0"/>
              <a:t>Increasing confidence and satisfaction. </a:t>
            </a:r>
          </a:p>
          <a:p>
            <a:endParaRPr lang="en-US" sz="2200" dirty="0"/>
          </a:p>
        </p:txBody>
      </p:sp>
      <p:sp>
        <p:nvSpPr>
          <p:cNvPr id="4" name="Slide Number Placeholder 3">
            <a:extLst>
              <a:ext uri="{FF2B5EF4-FFF2-40B4-BE49-F238E27FC236}">
                <a16:creationId xmlns:a16="http://schemas.microsoft.com/office/drawing/2014/main" id="{33C7DE67-34CA-06D6-22E7-B3537E7A9417}"/>
              </a:ext>
            </a:extLst>
          </p:cNvPr>
          <p:cNvSpPr>
            <a:spLocks noGrp="1"/>
          </p:cNvSpPr>
          <p:nvPr>
            <p:ph type="sldNum" sz="quarter" idx="12"/>
          </p:nvPr>
        </p:nvSpPr>
        <p:spPr/>
        <p:txBody>
          <a:bodyPr/>
          <a:lstStyle/>
          <a:p>
            <a:fld id="{7DF6DEEC-D04A-4FF0-9A08-7D39859C24F4}" type="slidenum">
              <a:rPr lang="en-US" smtClean="0"/>
              <a:t>61</a:t>
            </a:fld>
            <a:endParaRPr lang="en-US"/>
          </a:p>
        </p:txBody>
      </p:sp>
    </p:spTree>
    <p:extLst>
      <p:ext uri="{BB962C8B-B14F-4D97-AF65-F5344CB8AC3E}">
        <p14:creationId xmlns:p14="http://schemas.microsoft.com/office/powerpoint/2010/main" val="2007024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Usability General Scenario</a:t>
            </a:r>
          </a:p>
        </p:txBody>
      </p:sp>
      <p:sp>
        <p:nvSpPr>
          <p:cNvPr id="3" name="Slide Number Placeholder 2">
            <a:extLst>
              <a:ext uri="{FF2B5EF4-FFF2-40B4-BE49-F238E27FC236}">
                <a16:creationId xmlns:a16="http://schemas.microsoft.com/office/drawing/2014/main" id="{5EE3BA37-FB84-63C2-A251-523479D738DB}"/>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7DF6DEEC-D04A-4FF0-9A08-7D39859C24F4}" type="slidenum">
              <a:rPr lang="en-US" smtClean="0"/>
              <a:pPr algn="l">
                <a:spcAft>
                  <a:spcPts val="600"/>
                </a:spcAft>
              </a:pPr>
              <a:t>62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26088461"/>
              </p:ext>
            </p:extLst>
          </p:nvPr>
        </p:nvGraphicFramePr>
        <p:xfrm>
          <a:off x="4086226" y="1254620"/>
          <a:ext cx="7953374" cy="5101727"/>
        </p:xfrm>
        <a:graphic>
          <a:graphicData uri="http://schemas.openxmlformats.org/drawingml/2006/table">
            <a:tbl>
              <a:tblPr firstRow="1" firstCol="1" bandRow="1">
                <a:tableStyleId>{5C22544A-7EE6-4342-B048-85BDC9FD1C3A}</a:tableStyleId>
              </a:tblPr>
              <a:tblGrid>
                <a:gridCol w="1798343">
                  <a:extLst>
                    <a:ext uri="{9D8B030D-6E8A-4147-A177-3AD203B41FA5}">
                      <a16:colId xmlns:a16="http://schemas.microsoft.com/office/drawing/2014/main" val="20000"/>
                    </a:ext>
                  </a:extLst>
                </a:gridCol>
                <a:gridCol w="6155031">
                  <a:extLst>
                    <a:ext uri="{9D8B030D-6E8A-4147-A177-3AD203B41FA5}">
                      <a16:colId xmlns:a16="http://schemas.microsoft.com/office/drawing/2014/main" val="20001"/>
                    </a:ext>
                  </a:extLst>
                </a:gridCol>
              </a:tblGrid>
              <a:tr h="607041">
                <a:tc>
                  <a:txBody>
                    <a:bodyPr/>
                    <a:lstStyle/>
                    <a:p>
                      <a:pPr marL="0" marR="0" algn="ctr">
                        <a:lnSpc>
                          <a:spcPct val="80000"/>
                        </a:lnSpc>
                        <a:spcBef>
                          <a:spcPts val="400"/>
                        </a:spcBef>
                        <a:spcAft>
                          <a:spcPts val="400"/>
                        </a:spcAft>
                      </a:pPr>
                      <a:r>
                        <a:rPr lang="en-US" sz="2000">
                          <a:solidFill>
                            <a:schemeClr val="tx1"/>
                          </a:solidFill>
                          <a:effectLst/>
                        </a:rPr>
                        <a:t>Portion of</a:t>
                      </a:r>
                      <a:br>
                        <a:rPr lang="en-US" sz="2000">
                          <a:solidFill>
                            <a:schemeClr val="tx1"/>
                          </a:solidFill>
                          <a:effectLst/>
                        </a:rPr>
                      </a:br>
                      <a:r>
                        <a:rPr lang="en-US" sz="2000">
                          <a:solidFill>
                            <a:schemeClr val="tx1"/>
                          </a:solidFill>
                          <a:effectLst/>
                        </a:rPr>
                        <a:t>Scenario</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tc>
                  <a:txBody>
                    <a:bodyPr/>
                    <a:lstStyle/>
                    <a:p>
                      <a:pPr marL="0" marR="0" algn="ctr">
                        <a:lnSpc>
                          <a:spcPct val="80000"/>
                        </a:lnSpc>
                        <a:spcBef>
                          <a:spcPts val="400"/>
                        </a:spcBef>
                        <a:spcAft>
                          <a:spcPts val="400"/>
                        </a:spcAft>
                      </a:pPr>
                      <a:r>
                        <a:rPr lang="en-US" sz="2000" dirty="0">
                          <a:solidFill>
                            <a:schemeClr val="tx1"/>
                          </a:solidFill>
                          <a:effectLst/>
                        </a:rPr>
                        <a:t>Possible Values</a:t>
                      </a:r>
                      <a:endParaRPr lang="en-US" sz="2000" dirty="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extLst>
                  <a:ext uri="{0D108BD9-81ED-4DB2-BD59-A6C34878D82A}">
                    <a16:rowId xmlns:a16="http://schemas.microsoft.com/office/drawing/2014/main" val="10000"/>
                  </a:ext>
                </a:extLst>
              </a:tr>
              <a:tr h="322894">
                <a:tc>
                  <a:txBody>
                    <a:bodyPr/>
                    <a:lstStyle/>
                    <a:p>
                      <a:pPr marL="0" marR="0">
                        <a:lnSpc>
                          <a:spcPct val="80000"/>
                        </a:lnSpc>
                        <a:spcBef>
                          <a:spcPts val="400"/>
                        </a:spcBef>
                        <a:spcAft>
                          <a:spcPts val="400"/>
                        </a:spcAft>
                      </a:pPr>
                      <a:r>
                        <a:rPr lang="en-US" sz="2000">
                          <a:solidFill>
                            <a:schemeClr val="tx1"/>
                          </a:solidFill>
                          <a:effectLst/>
                        </a:rPr>
                        <a:t>Source </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tc>
                  <a:txBody>
                    <a:bodyPr/>
                    <a:lstStyle/>
                    <a:p>
                      <a:pPr marL="0" marR="0">
                        <a:lnSpc>
                          <a:spcPct val="80000"/>
                        </a:lnSpc>
                        <a:spcBef>
                          <a:spcPts val="400"/>
                        </a:spcBef>
                        <a:spcAft>
                          <a:spcPts val="400"/>
                        </a:spcAft>
                      </a:pPr>
                      <a:r>
                        <a:rPr lang="en-US" sz="2000">
                          <a:solidFill>
                            <a:schemeClr val="tx1"/>
                          </a:solidFill>
                          <a:effectLst/>
                        </a:rPr>
                        <a:t>End user, possibly in a specialized role</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extLst>
                  <a:ext uri="{0D108BD9-81ED-4DB2-BD59-A6C34878D82A}">
                    <a16:rowId xmlns:a16="http://schemas.microsoft.com/office/drawing/2014/main" val="10001"/>
                  </a:ext>
                </a:extLst>
              </a:tr>
              <a:tr h="891188">
                <a:tc>
                  <a:txBody>
                    <a:bodyPr/>
                    <a:lstStyle/>
                    <a:p>
                      <a:pPr marL="0" marR="0">
                        <a:lnSpc>
                          <a:spcPct val="80000"/>
                        </a:lnSpc>
                        <a:spcBef>
                          <a:spcPts val="400"/>
                        </a:spcBef>
                        <a:spcAft>
                          <a:spcPts val="400"/>
                        </a:spcAft>
                      </a:pPr>
                      <a:r>
                        <a:rPr lang="en-US" sz="2000">
                          <a:solidFill>
                            <a:schemeClr val="tx1"/>
                          </a:solidFill>
                          <a:effectLst/>
                        </a:rPr>
                        <a:t>Stimulus</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tc>
                  <a:txBody>
                    <a:bodyPr/>
                    <a:lstStyle/>
                    <a:p>
                      <a:pPr marL="0" marR="0" indent="0">
                        <a:lnSpc>
                          <a:spcPct val="80000"/>
                        </a:lnSpc>
                        <a:spcBef>
                          <a:spcPts val="100"/>
                        </a:spcBef>
                        <a:spcAft>
                          <a:spcPts val="300"/>
                        </a:spcAft>
                        <a:tabLst>
                          <a:tab pos="228600" algn="l"/>
                          <a:tab pos="274320" algn="l"/>
                          <a:tab pos="274320" algn="l"/>
                        </a:tabLst>
                      </a:pPr>
                      <a:r>
                        <a:rPr lang="en-US" sz="2000" kern="1100">
                          <a:solidFill>
                            <a:schemeClr val="tx1"/>
                          </a:solidFill>
                          <a:effectLst/>
                        </a:rPr>
                        <a:t>End user tries to use a system efficiently, learn to use the system, minimize the impact of errors, adapt the system, or configure the system</a:t>
                      </a:r>
                      <a:endParaRPr lang="en-US" sz="2000" kern="1100">
                        <a:solidFill>
                          <a:schemeClr val="tx1"/>
                        </a:solidFill>
                        <a:effectLst/>
                        <a:latin typeface="Times New Roman"/>
                        <a:ea typeface="Times New Roman"/>
                      </a:endParaRPr>
                    </a:p>
                  </a:txBody>
                  <a:tcPr marL="59122" marR="59122" marT="0" marB="0">
                    <a:solidFill>
                      <a:schemeClr val="accent1">
                        <a:lumMod val="20000"/>
                        <a:lumOff val="80000"/>
                      </a:schemeClr>
                    </a:solidFill>
                  </a:tcPr>
                </a:tc>
                <a:extLst>
                  <a:ext uri="{0D108BD9-81ED-4DB2-BD59-A6C34878D82A}">
                    <a16:rowId xmlns:a16="http://schemas.microsoft.com/office/drawing/2014/main" val="10002"/>
                  </a:ext>
                </a:extLst>
              </a:tr>
              <a:tr h="322894">
                <a:tc>
                  <a:txBody>
                    <a:bodyPr/>
                    <a:lstStyle/>
                    <a:p>
                      <a:pPr marL="0" marR="0">
                        <a:lnSpc>
                          <a:spcPct val="80000"/>
                        </a:lnSpc>
                        <a:spcBef>
                          <a:spcPts val="400"/>
                        </a:spcBef>
                        <a:spcAft>
                          <a:spcPts val="400"/>
                        </a:spcAft>
                      </a:pPr>
                      <a:r>
                        <a:rPr lang="en-US" sz="2000">
                          <a:solidFill>
                            <a:schemeClr val="tx1"/>
                          </a:solidFill>
                          <a:effectLst/>
                        </a:rPr>
                        <a:t>Environment</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tc>
                  <a:txBody>
                    <a:bodyPr/>
                    <a:lstStyle/>
                    <a:p>
                      <a:pPr marL="0" marR="0">
                        <a:lnSpc>
                          <a:spcPct val="80000"/>
                        </a:lnSpc>
                        <a:spcBef>
                          <a:spcPts val="400"/>
                        </a:spcBef>
                        <a:spcAft>
                          <a:spcPts val="400"/>
                        </a:spcAft>
                      </a:pPr>
                      <a:r>
                        <a:rPr lang="en-US" sz="2000">
                          <a:solidFill>
                            <a:schemeClr val="tx1"/>
                          </a:solidFill>
                          <a:effectLst/>
                        </a:rPr>
                        <a:t>Runtime or configuration time </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extLst>
                  <a:ext uri="{0D108BD9-81ED-4DB2-BD59-A6C34878D82A}">
                    <a16:rowId xmlns:a16="http://schemas.microsoft.com/office/drawing/2014/main" val="10003"/>
                  </a:ext>
                </a:extLst>
              </a:tr>
              <a:tr h="607041">
                <a:tc>
                  <a:txBody>
                    <a:bodyPr/>
                    <a:lstStyle/>
                    <a:p>
                      <a:pPr marL="0" marR="0">
                        <a:lnSpc>
                          <a:spcPct val="80000"/>
                        </a:lnSpc>
                        <a:spcBef>
                          <a:spcPts val="400"/>
                        </a:spcBef>
                        <a:spcAft>
                          <a:spcPts val="400"/>
                        </a:spcAft>
                      </a:pPr>
                      <a:r>
                        <a:rPr lang="en-US" sz="2000">
                          <a:solidFill>
                            <a:schemeClr val="tx1"/>
                          </a:solidFill>
                          <a:effectLst/>
                        </a:rPr>
                        <a:t>Artifacts</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tc>
                  <a:txBody>
                    <a:bodyPr/>
                    <a:lstStyle/>
                    <a:p>
                      <a:pPr marL="0" marR="0">
                        <a:lnSpc>
                          <a:spcPct val="80000"/>
                        </a:lnSpc>
                        <a:spcBef>
                          <a:spcPts val="400"/>
                        </a:spcBef>
                        <a:spcAft>
                          <a:spcPts val="400"/>
                        </a:spcAft>
                      </a:pPr>
                      <a:r>
                        <a:rPr lang="en-US" sz="2000">
                          <a:solidFill>
                            <a:schemeClr val="tx1"/>
                          </a:solidFill>
                          <a:effectLst/>
                        </a:rPr>
                        <a:t>System or the specific portion of the system with which the user is interacting.</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extLst>
                  <a:ext uri="{0D108BD9-81ED-4DB2-BD59-A6C34878D82A}">
                    <a16:rowId xmlns:a16="http://schemas.microsoft.com/office/drawing/2014/main" val="10004"/>
                  </a:ext>
                </a:extLst>
              </a:tr>
              <a:tr h="891188">
                <a:tc>
                  <a:txBody>
                    <a:bodyPr/>
                    <a:lstStyle/>
                    <a:p>
                      <a:pPr marL="0" marR="0">
                        <a:lnSpc>
                          <a:spcPct val="80000"/>
                        </a:lnSpc>
                        <a:spcBef>
                          <a:spcPts val="400"/>
                        </a:spcBef>
                        <a:spcAft>
                          <a:spcPts val="400"/>
                        </a:spcAft>
                      </a:pPr>
                      <a:r>
                        <a:rPr lang="en-US" sz="2000">
                          <a:solidFill>
                            <a:schemeClr val="tx1"/>
                          </a:solidFill>
                          <a:effectLst/>
                        </a:rPr>
                        <a:t>Response</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tc>
                  <a:txBody>
                    <a:bodyPr/>
                    <a:lstStyle/>
                    <a:p>
                      <a:pPr marL="0" marR="0">
                        <a:lnSpc>
                          <a:spcPct val="80000"/>
                        </a:lnSpc>
                        <a:spcBef>
                          <a:spcPts val="400"/>
                        </a:spcBef>
                        <a:spcAft>
                          <a:spcPts val="400"/>
                        </a:spcAft>
                      </a:pPr>
                      <a:r>
                        <a:rPr lang="en-US" sz="2000">
                          <a:solidFill>
                            <a:schemeClr val="tx1"/>
                          </a:solidFill>
                          <a:effectLst/>
                        </a:rPr>
                        <a:t>The system should either provide the user with the features needed or anticipate the user’s needs.</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extLst>
                  <a:ext uri="{0D108BD9-81ED-4DB2-BD59-A6C34878D82A}">
                    <a16:rowId xmlns:a16="http://schemas.microsoft.com/office/drawing/2014/main" val="10005"/>
                  </a:ext>
                </a:extLst>
              </a:tr>
              <a:tr h="1459481">
                <a:tc>
                  <a:txBody>
                    <a:bodyPr/>
                    <a:lstStyle/>
                    <a:p>
                      <a:pPr marL="0" marR="0">
                        <a:lnSpc>
                          <a:spcPct val="80000"/>
                        </a:lnSpc>
                        <a:spcBef>
                          <a:spcPts val="400"/>
                        </a:spcBef>
                        <a:spcAft>
                          <a:spcPts val="400"/>
                        </a:spcAft>
                      </a:pPr>
                      <a:r>
                        <a:rPr lang="en-US" sz="2000">
                          <a:solidFill>
                            <a:schemeClr val="tx1"/>
                          </a:solidFill>
                          <a:effectLst/>
                        </a:rPr>
                        <a:t>Response Measure </a:t>
                      </a:r>
                      <a:endParaRPr lang="en-US" sz="2000">
                        <a:solidFill>
                          <a:schemeClr val="tx1"/>
                        </a:solidFill>
                        <a:effectLst/>
                        <a:latin typeface="Times"/>
                        <a:ea typeface="Times New Roman"/>
                        <a:cs typeface="Times New Roman"/>
                      </a:endParaRPr>
                    </a:p>
                  </a:txBody>
                  <a:tcPr marL="59122" marR="59122" marT="0" marB="0">
                    <a:solidFill>
                      <a:schemeClr val="accent1">
                        <a:lumMod val="20000"/>
                        <a:lumOff val="80000"/>
                      </a:schemeClr>
                    </a:solidFill>
                  </a:tcPr>
                </a:tc>
                <a:tc>
                  <a:txBody>
                    <a:bodyPr/>
                    <a:lstStyle/>
                    <a:p>
                      <a:pPr marL="0" marR="0" indent="0">
                        <a:lnSpc>
                          <a:spcPct val="80000"/>
                        </a:lnSpc>
                        <a:spcBef>
                          <a:spcPts val="100"/>
                        </a:spcBef>
                        <a:spcAft>
                          <a:spcPts val="300"/>
                        </a:spcAft>
                        <a:tabLst>
                          <a:tab pos="228600" algn="l"/>
                          <a:tab pos="274320" algn="l"/>
                          <a:tab pos="274320" algn="l"/>
                        </a:tabLst>
                      </a:pPr>
                      <a:r>
                        <a:rPr lang="en-US" sz="2000" kern="1100" dirty="0">
                          <a:solidFill>
                            <a:schemeClr val="tx1"/>
                          </a:solidFill>
                          <a:effectLst/>
                        </a:rPr>
                        <a:t>One or more of the following: task time, number of errors, number of tasks accomplished, user satisfaction, gain of user knowledge, ratio of successful operations to total operations, or amount of time or data lost when an error occurs. </a:t>
                      </a:r>
                      <a:endParaRPr lang="en-US" sz="2000" kern="1100" dirty="0">
                        <a:solidFill>
                          <a:schemeClr val="tx1"/>
                        </a:solidFill>
                        <a:effectLst/>
                        <a:latin typeface="Times New Roman"/>
                        <a:ea typeface="Times New Roman"/>
                      </a:endParaRPr>
                    </a:p>
                  </a:txBody>
                  <a:tcPr marL="59122" marR="59122" marT="0" marB="0">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19255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Sample Concrete Usability Scenario</a:t>
            </a:r>
          </a:p>
        </p:txBody>
      </p:sp>
      <p:sp>
        <p:nvSpPr>
          <p:cNvPr id="3" name="Content Placeholder 2"/>
          <p:cNvSpPr>
            <a:spLocks noGrp="1"/>
          </p:cNvSpPr>
          <p:nvPr>
            <p:ph idx="1"/>
          </p:nvPr>
        </p:nvSpPr>
        <p:spPr>
          <a:xfrm>
            <a:off x="4810259" y="649480"/>
            <a:ext cx="6555347" cy="5546047"/>
          </a:xfrm>
        </p:spPr>
        <p:txBody>
          <a:bodyPr anchor="ctr">
            <a:normAutofit/>
          </a:bodyPr>
          <a:lstStyle/>
          <a:p>
            <a:pPr marL="0" indent="0" algn="ctr">
              <a:buNone/>
            </a:pPr>
            <a:r>
              <a:rPr lang="en-US" sz="3600" dirty="0"/>
              <a:t>The user downloads a new application and is using it productively after two minutes of experimentation</a:t>
            </a:r>
            <a:r>
              <a:rPr lang="en-US" sz="2000" dirty="0"/>
              <a:t>.</a:t>
            </a:r>
          </a:p>
        </p:txBody>
      </p:sp>
      <p:sp>
        <p:nvSpPr>
          <p:cNvPr id="4" name="Slide Number Placeholder 3">
            <a:extLst>
              <a:ext uri="{FF2B5EF4-FFF2-40B4-BE49-F238E27FC236}">
                <a16:creationId xmlns:a16="http://schemas.microsoft.com/office/drawing/2014/main" id="{FE085FD0-E31A-7E43-0C97-F97D20D023BB}"/>
              </a:ext>
            </a:extLst>
          </p:cNvPr>
          <p:cNvSpPr>
            <a:spLocks noGrp="1"/>
          </p:cNvSpPr>
          <p:nvPr>
            <p:ph type="sldNum" sz="quarter" idx="12"/>
          </p:nvPr>
        </p:nvSpPr>
        <p:spPr/>
        <p:txBody>
          <a:bodyPr/>
          <a:lstStyle/>
          <a:p>
            <a:fld id="{7DF6DEEC-D04A-4FF0-9A08-7D39859C24F4}" type="slidenum">
              <a:rPr lang="en-US" smtClean="0"/>
              <a:t>63</a:t>
            </a:fld>
            <a:endParaRPr lang="en-US"/>
          </a:p>
        </p:txBody>
      </p:sp>
    </p:spTree>
    <p:extLst>
      <p:ext uri="{BB962C8B-B14F-4D97-AF65-F5344CB8AC3E}">
        <p14:creationId xmlns:p14="http://schemas.microsoft.com/office/powerpoint/2010/main" val="2651388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379" name="Rectangle 5837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8381" name="Rectangle 5838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83" name="Rectangle 5838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85" name="Rectangle 5838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87" name="Rectangle 5838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89" name="Freeform: Shape 5838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91" name="Rectangle 5839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74" name="Rectangle 3"/>
          <p:cNvSpPr>
            <a:spLocks noGrp="1" noChangeArrowheads="1"/>
          </p:cNvSpPr>
          <p:nvPr>
            <p:ph type="title"/>
          </p:nvPr>
        </p:nvSpPr>
        <p:spPr>
          <a:xfrm>
            <a:off x="466722" y="586855"/>
            <a:ext cx="3201366" cy="3387497"/>
          </a:xfrm>
        </p:spPr>
        <p:txBody>
          <a:bodyPr anchor="b">
            <a:normAutofit/>
          </a:bodyPr>
          <a:lstStyle/>
          <a:p>
            <a:pPr algn="r" eaLnBrk="1" hangingPunct="1"/>
            <a:r>
              <a:rPr lang="en-US" sz="4000">
                <a:solidFill>
                  <a:srgbClr val="FFFFFF"/>
                </a:solidFill>
              </a:rPr>
              <a:t>Quality Attributes in Practice</a:t>
            </a:r>
          </a:p>
        </p:txBody>
      </p:sp>
      <p:sp>
        <p:nvSpPr>
          <p:cNvPr id="8" name="Content Placeholder 7"/>
          <p:cNvSpPr>
            <a:spLocks noGrp="1"/>
          </p:cNvSpPr>
          <p:nvPr>
            <p:ph idx="1"/>
          </p:nvPr>
        </p:nvSpPr>
        <p:spPr>
          <a:xfrm>
            <a:off x="4810259" y="649480"/>
            <a:ext cx="6555347" cy="5546047"/>
          </a:xfrm>
        </p:spPr>
        <p:txBody>
          <a:bodyPr anchor="ctr">
            <a:normAutofit/>
          </a:bodyPr>
          <a:lstStyle/>
          <a:p>
            <a:pPr>
              <a:defRPr/>
            </a:pPr>
            <a:r>
              <a:rPr lang="en-US" dirty="0"/>
              <a:t>In practice, there are other quality attributes that are not so familiar, for example: </a:t>
            </a:r>
            <a:r>
              <a:rPr lang="en-US" i="1" dirty="0" err="1"/>
              <a:t>calibrateability</a:t>
            </a:r>
            <a:endParaRPr lang="en-US" i="1" dirty="0"/>
          </a:p>
          <a:p>
            <a:pPr lvl="1">
              <a:defRPr/>
            </a:pPr>
            <a:r>
              <a:rPr lang="en-US" sz="2800" dirty="0"/>
              <a:t>Some quality attributes are domain specific.</a:t>
            </a:r>
          </a:p>
          <a:p>
            <a:pPr>
              <a:defRPr/>
            </a:pPr>
            <a:r>
              <a:rPr lang="en-US" dirty="0"/>
              <a:t>Single word descriptions of quality attribute properties are meaningless – </a:t>
            </a:r>
            <a:r>
              <a:rPr lang="en-US" i="1" dirty="0"/>
              <a:t>wide open to interpretation!</a:t>
            </a:r>
          </a:p>
          <a:p>
            <a:pPr>
              <a:defRPr/>
            </a:pPr>
            <a:r>
              <a:rPr lang="en-US" dirty="0"/>
              <a:t>Its not important what term we use, but make sure that it is characterized in a quality attribute scenario - </a:t>
            </a:r>
            <a:r>
              <a:rPr lang="en-US" i="1" dirty="0"/>
              <a:t>conveys the real meaning of the “</a:t>
            </a:r>
            <a:r>
              <a:rPr lang="en-US" i="1" dirty="0" err="1"/>
              <a:t>ility</a:t>
            </a:r>
            <a:r>
              <a:rPr lang="en-US" i="1" dirty="0"/>
              <a:t>”</a:t>
            </a:r>
          </a:p>
          <a:p>
            <a:pPr>
              <a:defRPr/>
            </a:pPr>
            <a:endParaRPr lang="en-US" sz="2000" dirty="0"/>
          </a:p>
        </p:txBody>
      </p:sp>
      <p:sp>
        <p:nvSpPr>
          <p:cNvPr id="2" name="Slide Number Placeholder 1">
            <a:extLst>
              <a:ext uri="{FF2B5EF4-FFF2-40B4-BE49-F238E27FC236}">
                <a16:creationId xmlns:a16="http://schemas.microsoft.com/office/drawing/2014/main" id="{34C8E651-4884-370D-89D7-E25C03679B3E}"/>
              </a:ext>
            </a:extLst>
          </p:cNvPr>
          <p:cNvSpPr>
            <a:spLocks noGrp="1"/>
          </p:cNvSpPr>
          <p:nvPr>
            <p:ph type="sldNum" sz="quarter" idx="12"/>
          </p:nvPr>
        </p:nvSpPr>
        <p:spPr/>
        <p:txBody>
          <a:bodyPr/>
          <a:lstStyle/>
          <a:p>
            <a:fld id="{7DF6DEEC-D04A-4FF0-9A08-7D39859C24F4}" type="slidenum">
              <a:rPr lang="en-US" smtClean="0"/>
              <a:t>64</a:t>
            </a:fld>
            <a:endParaRPr lang="en-US"/>
          </a:p>
        </p:txBody>
      </p:sp>
    </p:spTree>
    <p:extLst>
      <p:ext uri="{BB962C8B-B14F-4D97-AF65-F5344CB8AC3E}">
        <p14:creationId xmlns:p14="http://schemas.microsoft.com/office/powerpoint/2010/main" val="875053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Achieving Quality Attributes Through Tactics</a:t>
            </a:r>
          </a:p>
        </p:txBody>
      </p:sp>
      <p:sp>
        <p:nvSpPr>
          <p:cNvPr id="3" name="Content Placeholder 2"/>
          <p:cNvSpPr>
            <a:spLocks noGrp="1"/>
          </p:cNvSpPr>
          <p:nvPr>
            <p:ph idx="1"/>
          </p:nvPr>
        </p:nvSpPr>
        <p:spPr>
          <a:xfrm>
            <a:off x="4367695" y="992865"/>
            <a:ext cx="7357583" cy="5546047"/>
          </a:xfrm>
        </p:spPr>
        <p:txBody>
          <a:bodyPr anchor="ctr">
            <a:normAutofit fontScale="92500" lnSpcReduction="10000"/>
          </a:bodyPr>
          <a:lstStyle/>
          <a:p>
            <a:pPr algn="just"/>
            <a:r>
              <a:rPr lang="en-US" sz="2900" dirty="0"/>
              <a:t>There are a collection of primitive design techniques that an architect can use to achieve a quality attribute response.</a:t>
            </a:r>
          </a:p>
          <a:p>
            <a:pPr marL="0" indent="0" algn="just">
              <a:buNone/>
            </a:pPr>
            <a:r>
              <a:rPr lang="en-US" sz="2900" dirty="0"/>
              <a:t> </a:t>
            </a:r>
          </a:p>
          <a:p>
            <a:pPr algn="just"/>
            <a:r>
              <a:rPr lang="en-US" sz="2900" dirty="0"/>
              <a:t>We call these architectural design primitives </a:t>
            </a:r>
            <a:r>
              <a:rPr lang="en-US" sz="2900" b="1" i="1" dirty="0">
                <a:solidFill>
                  <a:schemeClr val="accent2"/>
                </a:solidFill>
              </a:rPr>
              <a:t>tactics</a:t>
            </a:r>
            <a:r>
              <a:rPr lang="en-US" sz="2900" dirty="0"/>
              <a:t>.</a:t>
            </a:r>
          </a:p>
          <a:p>
            <a:pPr marL="0" indent="0" algn="just">
              <a:buNone/>
            </a:pPr>
            <a:endParaRPr lang="en-US" sz="2900" dirty="0"/>
          </a:p>
          <a:p>
            <a:pPr algn="just"/>
            <a:r>
              <a:rPr lang="en-US" sz="2900" dirty="0"/>
              <a:t>Tactics, like design patterns, are techniques that architects have been using for years. We do not </a:t>
            </a:r>
            <a:r>
              <a:rPr lang="en-US" sz="2900" i="1" dirty="0"/>
              <a:t>invent</a:t>
            </a:r>
            <a:r>
              <a:rPr lang="en-US" sz="2900" dirty="0"/>
              <a:t> tactics, we simply capture what architects do in practice. </a:t>
            </a:r>
          </a:p>
          <a:p>
            <a:pPr algn="just"/>
            <a:endParaRPr lang="en-US" sz="2900" dirty="0"/>
          </a:p>
          <a:p>
            <a:pPr algn="just"/>
            <a:r>
              <a:rPr lang="en-US" sz="2900" dirty="0"/>
              <a:t>We will discuss tactics more during the “Software Architecture” part of the course.</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222F6F58-5BE6-8441-5454-1E7F72E31BEE}"/>
              </a:ext>
            </a:extLst>
          </p:cNvPr>
          <p:cNvSpPr>
            <a:spLocks noGrp="1"/>
          </p:cNvSpPr>
          <p:nvPr>
            <p:ph type="sldNum" sz="quarter" idx="12"/>
          </p:nvPr>
        </p:nvSpPr>
        <p:spPr/>
        <p:txBody>
          <a:bodyPr/>
          <a:lstStyle/>
          <a:p>
            <a:fld id="{7DF6DEEC-D04A-4FF0-9A08-7D39859C24F4}" type="slidenum">
              <a:rPr lang="en-US" smtClean="0"/>
              <a:t>65</a:t>
            </a:fld>
            <a:endParaRPr lang="en-US"/>
          </a:p>
        </p:txBody>
      </p:sp>
    </p:spTree>
    <p:extLst>
      <p:ext uri="{BB962C8B-B14F-4D97-AF65-F5344CB8AC3E}">
        <p14:creationId xmlns:p14="http://schemas.microsoft.com/office/powerpoint/2010/main" val="229151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4B3A5-E185-78F5-904E-14149E2D1FFC}"/>
              </a:ext>
            </a:extLst>
          </p:cNvPr>
          <p:cNvSpPr>
            <a:spLocks noGrp="1"/>
          </p:cNvSpPr>
          <p:nvPr>
            <p:ph type="title"/>
          </p:nvPr>
        </p:nvSpPr>
        <p:spPr>
          <a:xfrm>
            <a:off x="572493" y="238539"/>
            <a:ext cx="11018520" cy="1434415"/>
          </a:xfrm>
        </p:spPr>
        <p:txBody>
          <a:bodyPr anchor="b">
            <a:normAutofit/>
          </a:bodyPr>
          <a:lstStyle/>
          <a:p>
            <a:r>
              <a:rPr lang="en-US" sz="5400"/>
              <a:t>In class Exercise</a:t>
            </a:r>
          </a:p>
        </p:txBody>
      </p:sp>
      <p:sp>
        <p:nvSpPr>
          <p:cNvPr id="2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CEBD62-620A-3FC4-DF15-3B97D420AE1C}"/>
              </a:ext>
            </a:extLst>
          </p:cNvPr>
          <p:cNvSpPr>
            <a:spLocks noGrp="1"/>
          </p:cNvSpPr>
          <p:nvPr>
            <p:ph idx="1"/>
          </p:nvPr>
        </p:nvSpPr>
        <p:spPr>
          <a:xfrm>
            <a:off x="572493" y="2071316"/>
            <a:ext cx="6713552" cy="4119172"/>
          </a:xfrm>
        </p:spPr>
        <p:txBody>
          <a:bodyPr anchor="t">
            <a:normAutofit/>
          </a:bodyPr>
          <a:lstStyle/>
          <a:p>
            <a:pPr algn="just"/>
            <a:r>
              <a:rPr lang="en-US" sz="2600" b="0" i="0" dirty="0">
                <a:effectLst/>
                <a:latin typeface="Söhne"/>
              </a:rPr>
              <a:t>Imagine a web-based platform and mobile app that allows users to order food from a variety of restaurants and have it delivered to their doorstep. </a:t>
            </a:r>
          </a:p>
          <a:p>
            <a:pPr algn="just"/>
            <a:r>
              <a:rPr lang="en-US" sz="2600" b="0" i="0" dirty="0">
                <a:effectLst/>
                <a:latin typeface="Söhne"/>
              </a:rPr>
              <a:t>This system connects customers, restaurants, and delivery drivers to provide a convenient food ordering and delivery service. </a:t>
            </a:r>
          </a:p>
          <a:p>
            <a:pPr algn="just"/>
            <a:r>
              <a:rPr lang="en-US" sz="2600" dirty="0">
                <a:latin typeface="Söhne"/>
              </a:rPr>
              <a:t>U</a:t>
            </a:r>
            <a:r>
              <a:rPr lang="en-US" sz="2600" b="0" i="0" dirty="0">
                <a:effectLst/>
                <a:latin typeface="Söhne"/>
              </a:rPr>
              <a:t>se this system as the basis for brainstorming quality attribute scenarios.</a:t>
            </a:r>
            <a:endParaRPr lang="en-US" sz="2600" dirty="0"/>
          </a:p>
        </p:txBody>
      </p:sp>
      <p:pic>
        <p:nvPicPr>
          <p:cNvPr id="6" name="Picture 5">
            <a:extLst>
              <a:ext uri="{FF2B5EF4-FFF2-40B4-BE49-F238E27FC236}">
                <a16:creationId xmlns:a16="http://schemas.microsoft.com/office/drawing/2014/main" id="{3F8EF1DE-9111-3EC8-5434-50DB295D2F1E}"/>
              </a:ext>
            </a:extLst>
          </p:cNvPr>
          <p:cNvPicPr>
            <a:picLocks noChangeAspect="1"/>
          </p:cNvPicPr>
          <p:nvPr/>
        </p:nvPicPr>
        <p:blipFill rotWithShape="1">
          <a:blip r:embed="rId2"/>
          <a:srcRect l="10285" r="18377" b="2"/>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9BF63608-F475-835D-1495-08EAD13170BB}"/>
              </a:ext>
            </a:extLst>
          </p:cNvPr>
          <p:cNvSpPr>
            <a:spLocks noGrp="1"/>
          </p:cNvSpPr>
          <p:nvPr>
            <p:ph type="sldNum" sz="quarter" idx="12"/>
          </p:nvPr>
        </p:nvSpPr>
        <p:spPr>
          <a:xfrm>
            <a:off x="8610600" y="6356350"/>
            <a:ext cx="2743200" cy="365125"/>
          </a:xfrm>
        </p:spPr>
        <p:txBody>
          <a:bodyPr>
            <a:normAutofit/>
          </a:bodyPr>
          <a:lstStyle/>
          <a:p>
            <a:pPr>
              <a:spcAft>
                <a:spcPts val="600"/>
              </a:spcAft>
            </a:pPr>
            <a:fld id="{7DF6DEEC-D04A-4FF0-9A08-7D39859C24F4}" type="slidenum">
              <a:rPr lang="en-US" smtClean="0"/>
              <a:pPr>
                <a:spcAft>
                  <a:spcPts val="600"/>
                </a:spcAft>
              </a:pPr>
              <a:t>66</a:t>
            </a:fld>
            <a:endParaRPr lang="en-US"/>
          </a:p>
        </p:txBody>
      </p:sp>
    </p:spTree>
    <p:extLst>
      <p:ext uri="{BB962C8B-B14F-4D97-AF65-F5344CB8AC3E}">
        <p14:creationId xmlns:p14="http://schemas.microsoft.com/office/powerpoint/2010/main" val="1822734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50A91-0E80-E196-AAFD-851808ACA90F}"/>
              </a:ext>
            </a:extLst>
          </p:cNvPr>
          <p:cNvSpPr>
            <a:spLocks noGrp="1"/>
          </p:cNvSpPr>
          <p:nvPr>
            <p:ph type="title"/>
          </p:nvPr>
        </p:nvSpPr>
        <p:spPr>
          <a:xfrm>
            <a:off x="876693" y="741392"/>
            <a:ext cx="4597747" cy="544070"/>
          </a:xfrm>
        </p:spPr>
        <p:txBody>
          <a:bodyPr anchor="b">
            <a:normAutofit/>
          </a:bodyPr>
          <a:lstStyle/>
          <a:p>
            <a:r>
              <a:rPr lang="en-US" sz="3200" dirty="0"/>
              <a:t>Key Features of the system</a:t>
            </a:r>
          </a:p>
        </p:txBody>
      </p:sp>
      <p:sp>
        <p:nvSpPr>
          <p:cNvPr id="3" name="Content Placeholder 2">
            <a:extLst>
              <a:ext uri="{FF2B5EF4-FFF2-40B4-BE49-F238E27FC236}">
                <a16:creationId xmlns:a16="http://schemas.microsoft.com/office/drawing/2014/main" id="{76EAAEF4-C00D-D9F2-CA4F-D735000F0A50}"/>
              </a:ext>
            </a:extLst>
          </p:cNvPr>
          <p:cNvSpPr>
            <a:spLocks noGrp="1"/>
          </p:cNvSpPr>
          <p:nvPr>
            <p:ph idx="1"/>
          </p:nvPr>
        </p:nvSpPr>
        <p:spPr>
          <a:xfrm>
            <a:off x="152400" y="1630017"/>
            <a:ext cx="7894320" cy="4351291"/>
          </a:xfrm>
        </p:spPr>
        <p:txBody>
          <a:bodyPr anchor="t">
            <a:normAutofit/>
          </a:bodyPr>
          <a:lstStyle/>
          <a:p>
            <a:pPr>
              <a:buFont typeface="+mj-lt"/>
              <a:buAutoNum type="arabicPeriod"/>
            </a:pPr>
            <a:r>
              <a:rPr lang="en-US" sz="2600" b="0" i="0" dirty="0">
                <a:effectLst/>
                <a:latin typeface="Söhne"/>
              </a:rPr>
              <a:t>User registration and profiles.</a:t>
            </a:r>
          </a:p>
          <a:p>
            <a:pPr>
              <a:buFont typeface="+mj-lt"/>
              <a:buAutoNum type="arabicPeriod"/>
            </a:pPr>
            <a:r>
              <a:rPr lang="en-US" sz="2600" b="0" i="0" dirty="0">
                <a:effectLst/>
                <a:latin typeface="Söhne"/>
              </a:rPr>
              <a:t>Restaurant listings with menus and pricing.</a:t>
            </a:r>
          </a:p>
          <a:p>
            <a:pPr>
              <a:buFont typeface="+mj-lt"/>
              <a:buAutoNum type="arabicPeriod"/>
            </a:pPr>
            <a:r>
              <a:rPr lang="en-US" sz="2600" b="0" i="0" dirty="0">
                <a:effectLst/>
                <a:latin typeface="Söhne"/>
              </a:rPr>
              <a:t>Ordering and payment processing.</a:t>
            </a:r>
          </a:p>
          <a:p>
            <a:pPr>
              <a:buFont typeface="+mj-lt"/>
              <a:buAutoNum type="arabicPeriod"/>
            </a:pPr>
            <a:r>
              <a:rPr lang="en-US" sz="2600" b="0" i="0" dirty="0">
                <a:effectLst/>
                <a:latin typeface="Söhne"/>
              </a:rPr>
              <a:t>Real-time order tracking.</a:t>
            </a:r>
          </a:p>
          <a:p>
            <a:pPr>
              <a:buFont typeface="+mj-lt"/>
              <a:buAutoNum type="arabicPeriod"/>
            </a:pPr>
            <a:r>
              <a:rPr lang="en-US" sz="2600" b="0" i="0" dirty="0">
                <a:effectLst/>
                <a:latin typeface="Söhne"/>
              </a:rPr>
              <a:t>Restaurant and user reviews and ratings.</a:t>
            </a:r>
          </a:p>
          <a:p>
            <a:pPr>
              <a:buFont typeface="+mj-lt"/>
              <a:buAutoNum type="arabicPeriod"/>
            </a:pPr>
            <a:r>
              <a:rPr lang="en-US" sz="2600" b="0" i="0" dirty="0">
                <a:effectLst/>
                <a:latin typeface="Söhne"/>
              </a:rPr>
              <a:t>GPS-based location tracking for delivery.</a:t>
            </a:r>
          </a:p>
          <a:p>
            <a:pPr>
              <a:buFont typeface="+mj-lt"/>
              <a:buAutoNum type="arabicPeriod"/>
            </a:pPr>
            <a:r>
              <a:rPr lang="en-US" sz="2600" b="0" i="0" dirty="0">
                <a:effectLst/>
                <a:latin typeface="Söhne"/>
              </a:rPr>
              <a:t>Customer support chat.</a:t>
            </a:r>
          </a:p>
          <a:p>
            <a:endParaRPr lang="en-US" sz="2000" dirty="0"/>
          </a:p>
        </p:txBody>
      </p:sp>
      <p:pic>
        <p:nvPicPr>
          <p:cNvPr id="4" name="Picture 3">
            <a:extLst>
              <a:ext uri="{FF2B5EF4-FFF2-40B4-BE49-F238E27FC236}">
                <a16:creationId xmlns:a16="http://schemas.microsoft.com/office/drawing/2014/main" id="{4ABA0934-6516-6459-46C8-DD0A95422AF2}"/>
              </a:ext>
            </a:extLst>
          </p:cNvPr>
          <p:cNvPicPr>
            <a:picLocks noChangeAspect="1"/>
          </p:cNvPicPr>
          <p:nvPr/>
        </p:nvPicPr>
        <p:blipFill>
          <a:blip r:embed="rId2"/>
          <a:stretch>
            <a:fillRect/>
          </a:stretch>
        </p:blipFill>
        <p:spPr>
          <a:xfrm>
            <a:off x="7909559" y="1419349"/>
            <a:ext cx="3505503" cy="2649731"/>
          </a:xfrm>
          <a:prstGeom prst="rect">
            <a:avLst/>
          </a:prstGeom>
        </p:spPr>
      </p:pic>
      <p:grpSp>
        <p:nvGrpSpPr>
          <p:cNvPr id="9" name="Group 8">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 name="Rectangle 9">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E3909C9C-ED60-30D3-9E6C-708E19CE361E}"/>
              </a:ext>
            </a:extLst>
          </p:cNvPr>
          <p:cNvSpPr>
            <a:spLocks noGrp="1"/>
          </p:cNvSpPr>
          <p:nvPr>
            <p:ph type="sldNum" sz="quarter" idx="12"/>
          </p:nvPr>
        </p:nvSpPr>
        <p:spPr/>
        <p:txBody>
          <a:bodyPr/>
          <a:lstStyle/>
          <a:p>
            <a:fld id="{7DF6DEEC-D04A-4FF0-9A08-7D39859C24F4}" type="slidenum">
              <a:rPr lang="en-US" smtClean="0"/>
              <a:t>67</a:t>
            </a:fld>
            <a:endParaRPr lang="en-US"/>
          </a:p>
        </p:txBody>
      </p:sp>
    </p:spTree>
    <p:extLst>
      <p:ext uri="{BB962C8B-B14F-4D97-AF65-F5344CB8AC3E}">
        <p14:creationId xmlns:p14="http://schemas.microsoft.com/office/powerpoint/2010/main" val="3608182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4FF7E-596A-7FDA-ABC2-10D01394E180}"/>
              </a:ext>
            </a:extLst>
          </p:cNvPr>
          <p:cNvSpPr>
            <a:spLocks noGrp="1"/>
          </p:cNvSpPr>
          <p:nvPr>
            <p:ph idx="1"/>
          </p:nvPr>
        </p:nvSpPr>
        <p:spPr>
          <a:xfrm>
            <a:off x="876693" y="932518"/>
            <a:ext cx="8130146" cy="5048790"/>
          </a:xfrm>
        </p:spPr>
        <p:txBody>
          <a:bodyPr anchor="t">
            <a:normAutofit fontScale="92500" lnSpcReduction="10000"/>
          </a:bodyPr>
          <a:lstStyle/>
          <a:p>
            <a:pPr marL="0" indent="0">
              <a:buNone/>
            </a:pPr>
            <a:r>
              <a:rPr lang="en-US" sz="2500" dirty="0"/>
              <a:t>1- Form a team of 2.</a:t>
            </a:r>
          </a:p>
          <a:p>
            <a:pPr marL="0" indent="0">
              <a:buNone/>
            </a:pPr>
            <a:r>
              <a:rPr lang="en-US" sz="2500" dirty="0"/>
              <a:t>2- Each team select 2 quality requirements from the list and write one quality scenario for each:</a:t>
            </a:r>
          </a:p>
          <a:p>
            <a:pPr marL="0" indent="0">
              <a:buNone/>
            </a:pPr>
            <a:endParaRPr lang="en-US" sz="2500" dirty="0"/>
          </a:p>
          <a:p>
            <a:pPr lvl="1"/>
            <a:r>
              <a:rPr lang="en-US" sz="2500" dirty="0"/>
              <a:t>Security</a:t>
            </a:r>
          </a:p>
          <a:p>
            <a:pPr lvl="1"/>
            <a:r>
              <a:rPr lang="en-US" sz="2500" dirty="0"/>
              <a:t>Usability</a:t>
            </a:r>
          </a:p>
          <a:p>
            <a:pPr lvl="1"/>
            <a:r>
              <a:rPr lang="en-US" sz="2500" dirty="0"/>
              <a:t>Performance</a:t>
            </a:r>
          </a:p>
          <a:p>
            <a:pPr lvl="1"/>
            <a:r>
              <a:rPr lang="en-US" sz="2500" dirty="0"/>
              <a:t>Availability</a:t>
            </a:r>
          </a:p>
          <a:p>
            <a:pPr lvl="1"/>
            <a:r>
              <a:rPr lang="en-US" sz="2500" dirty="0"/>
              <a:t>Interoperability</a:t>
            </a:r>
          </a:p>
          <a:p>
            <a:pPr lvl="1"/>
            <a:r>
              <a:rPr lang="en-US" sz="2500" dirty="0"/>
              <a:t>Modifiability</a:t>
            </a:r>
          </a:p>
          <a:p>
            <a:pPr lvl="1"/>
            <a:r>
              <a:rPr lang="en-US" sz="2500" dirty="0"/>
              <a:t>Testability</a:t>
            </a:r>
          </a:p>
          <a:p>
            <a:pPr marL="457200" lvl="1" indent="0">
              <a:buNone/>
            </a:pPr>
            <a:endParaRPr lang="en-US" sz="2500" dirty="0"/>
          </a:p>
          <a:p>
            <a:pPr marL="0" indent="0">
              <a:buNone/>
            </a:pPr>
            <a:r>
              <a:rPr lang="en-US" sz="2900" dirty="0"/>
              <a:t>3- Submit your work on Brightspace. One submission per student.</a:t>
            </a:r>
          </a:p>
        </p:txBody>
      </p:sp>
      <p:pic>
        <p:nvPicPr>
          <p:cNvPr id="7" name="Graphic 6" descr="Users">
            <a:extLst>
              <a:ext uri="{FF2B5EF4-FFF2-40B4-BE49-F238E27FC236}">
                <a16:creationId xmlns:a16="http://schemas.microsoft.com/office/drawing/2014/main" id="{5FE62E19-E99A-8535-BA02-B63BE4A57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06839" y="867064"/>
            <a:ext cx="2273087" cy="2440016"/>
          </a:xfrm>
          <a:prstGeom prst="rect">
            <a:avLst/>
          </a:prstGeom>
        </p:spPr>
      </p:pic>
      <p:grpSp>
        <p:nvGrpSpPr>
          <p:cNvPr id="17" name="Group 16">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8" name="Rectangle 17">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6F8D4A2D-50DC-6550-6B05-060D5F06755F}"/>
              </a:ext>
            </a:extLst>
          </p:cNvPr>
          <p:cNvSpPr>
            <a:spLocks noGrp="1"/>
          </p:cNvSpPr>
          <p:nvPr>
            <p:ph type="sldNum" sz="quarter" idx="12"/>
          </p:nvPr>
        </p:nvSpPr>
        <p:spPr/>
        <p:txBody>
          <a:bodyPr/>
          <a:lstStyle/>
          <a:p>
            <a:fld id="{7DF6DEEC-D04A-4FF0-9A08-7D39859C24F4}" type="slidenum">
              <a:rPr lang="en-US" smtClean="0"/>
              <a:t>68</a:t>
            </a:fld>
            <a:endParaRPr lang="en-US"/>
          </a:p>
        </p:txBody>
      </p:sp>
    </p:spTree>
    <p:extLst>
      <p:ext uri="{BB962C8B-B14F-4D97-AF65-F5344CB8AC3E}">
        <p14:creationId xmlns:p14="http://schemas.microsoft.com/office/powerpoint/2010/main" val="199050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9E32-9CBD-071B-0390-B06B189CD5C8}"/>
              </a:ext>
            </a:extLst>
          </p:cNvPr>
          <p:cNvSpPr>
            <a:spLocks noGrp="1"/>
          </p:cNvSpPr>
          <p:nvPr>
            <p:ph type="title"/>
          </p:nvPr>
        </p:nvSpPr>
        <p:spPr/>
        <p:txBody>
          <a:bodyPr/>
          <a:lstStyle/>
          <a:p>
            <a:r>
              <a:rPr lang="en-US" dirty="0"/>
              <a:t>Examples to Consider</a:t>
            </a:r>
          </a:p>
        </p:txBody>
      </p:sp>
      <p:sp>
        <p:nvSpPr>
          <p:cNvPr id="3" name="Content Placeholder 2">
            <a:extLst>
              <a:ext uri="{FF2B5EF4-FFF2-40B4-BE49-F238E27FC236}">
                <a16:creationId xmlns:a16="http://schemas.microsoft.com/office/drawing/2014/main" id="{B1CAB0D6-2E33-D3A1-257A-839088825727}"/>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n-US" b="0" i="1">
                <a:solidFill>
                  <a:srgbClr val="374151"/>
                </a:solidFill>
                <a:effectLst/>
                <a:latin typeface="Söhne"/>
              </a:rPr>
              <a:t>Security Scenario:</a:t>
            </a:r>
            <a:r>
              <a:rPr lang="en-US" b="0" i="0">
                <a:solidFill>
                  <a:srgbClr val="374151"/>
                </a:solidFill>
                <a:effectLst/>
                <a:latin typeface="Söhne"/>
              </a:rPr>
              <a:t> A user's account gets locked after three failed login attempts. How should the system respond to this security event?</a:t>
            </a:r>
          </a:p>
          <a:p>
            <a:pPr algn="l">
              <a:buFont typeface="Arial" panose="020B0604020202020204" pitchFamily="34" charset="0"/>
              <a:buChar char="•"/>
            </a:pPr>
            <a:r>
              <a:rPr lang="en-US" b="0" i="1">
                <a:solidFill>
                  <a:srgbClr val="374151"/>
                </a:solidFill>
                <a:effectLst/>
                <a:latin typeface="Söhne"/>
              </a:rPr>
              <a:t>Usability Scenario:</a:t>
            </a:r>
            <a:r>
              <a:rPr lang="en-US" b="0" i="0">
                <a:solidFill>
                  <a:srgbClr val="374151"/>
                </a:solidFill>
                <a:effectLst/>
                <a:latin typeface="Söhne"/>
              </a:rPr>
              <a:t> A new user struggles to find a specific cuisine option in the menu. How can the system improve the user interface to make this easier?</a:t>
            </a:r>
          </a:p>
          <a:p>
            <a:pPr algn="l">
              <a:buFont typeface="Arial" panose="020B0604020202020204" pitchFamily="34" charset="0"/>
              <a:buChar char="•"/>
            </a:pPr>
            <a:r>
              <a:rPr lang="en-US" b="0" i="1">
                <a:solidFill>
                  <a:srgbClr val="374151"/>
                </a:solidFill>
                <a:effectLst/>
                <a:latin typeface="Söhne"/>
              </a:rPr>
              <a:t>Reliability Scenario:</a:t>
            </a:r>
            <a:r>
              <a:rPr lang="en-US" b="0" i="0">
                <a:solidFill>
                  <a:srgbClr val="374151"/>
                </a:solidFill>
                <a:effectLst/>
                <a:latin typeface="Söhne"/>
              </a:rPr>
              <a:t> During a major sporting event, the platform experiences a surge in orders. How should the system maintain reliability and responsiveness?</a:t>
            </a:r>
          </a:p>
          <a:p>
            <a:pPr algn="l">
              <a:buFont typeface="Arial" panose="020B0604020202020204" pitchFamily="34" charset="0"/>
              <a:buChar char="•"/>
            </a:pPr>
            <a:r>
              <a:rPr lang="en-US" b="0" i="1">
                <a:solidFill>
                  <a:srgbClr val="374151"/>
                </a:solidFill>
                <a:effectLst/>
                <a:latin typeface="Söhne"/>
              </a:rPr>
              <a:t>Performance Scenario:</a:t>
            </a:r>
            <a:r>
              <a:rPr lang="en-US" b="0" i="0">
                <a:solidFill>
                  <a:srgbClr val="374151"/>
                </a:solidFill>
                <a:effectLst/>
                <a:latin typeface="Söhne"/>
              </a:rPr>
              <a:t> The system takes more than 10 seconds to load the restaurant menu on a mobile device. What performance improvements can be made?</a:t>
            </a:r>
          </a:p>
          <a:p>
            <a:pPr algn="l">
              <a:buFont typeface="Arial" panose="020B0604020202020204" pitchFamily="34" charset="0"/>
              <a:buChar char="•"/>
            </a:pPr>
            <a:r>
              <a:rPr lang="en-US" b="0" i="1">
                <a:solidFill>
                  <a:srgbClr val="374151"/>
                </a:solidFill>
                <a:effectLst/>
                <a:latin typeface="Söhne"/>
              </a:rPr>
              <a:t>Availability Scenario:</a:t>
            </a:r>
            <a:r>
              <a:rPr lang="en-US" b="0" i="0">
                <a:solidFill>
                  <a:srgbClr val="374151"/>
                </a:solidFill>
                <a:effectLst/>
                <a:latin typeface="Söhne"/>
              </a:rPr>
              <a:t> The platform needs to undergo scheduled maintenance. How can users be informed, and how can the downtime be minimized?</a:t>
            </a:r>
          </a:p>
          <a:p>
            <a:pPr algn="l">
              <a:buFont typeface="Arial" panose="020B0604020202020204" pitchFamily="34" charset="0"/>
              <a:buChar char="•"/>
            </a:pPr>
            <a:r>
              <a:rPr lang="en-US" b="0" i="1">
                <a:solidFill>
                  <a:srgbClr val="374151"/>
                </a:solidFill>
                <a:effectLst/>
                <a:latin typeface="Söhne"/>
              </a:rPr>
              <a:t>Maintainability Scenario:</a:t>
            </a:r>
            <a:r>
              <a:rPr lang="en-US" b="0" i="0">
                <a:solidFill>
                  <a:srgbClr val="374151"/>
                </a:solidFill>
                <a:effectLst/>
                <a:latin typeface="Söhne"/>
              </a:rPr>
              <a:t> A new restaurant wants to join the platform. How can the system be designed to easily onboard new restaurants?</a:t>
            </a:r>
          </a:p>
          <a:p>
            <a:pPr algn="l">
              <a:buFont typeface="Arial" panose="020B0604020202020204" pitchFamily="34" charset="0"/>
              <a:buChar char="•"/>
            </a:pPr>
            <a:r>
              <a:rPr lang="en-US" b="0" i="1">
                <a:solidFill>
                  <a:srgbClr val="374151"/>
                </a:solidFill>
                <a:effectLst/>
                <a:latin typeface="Söhne"/>
              </a:rPr>
              <a:t>Interoperability Scenario:</a:t>
            </a:r>
            <a:r>
              <a:rPr lang="en-US" b="0" i="0">
                <a:solidFill>
                  <a:srgbClr val="374151"/>
                </a:solidFill>
                <a:effectLst/>
                <a:latin typeface="Söhne"/>
              </a:rPr>
              <a:t> How can the platform ensure that it can integrate with various restaurant POS systems and external payment gateways seamlessly?</a:t>
            </a:r>
          </a:p>
          <a:p>
            <a:endParaRPr lang="en-US" dirty="0"/>
          </a:p>
        </p:txBody>
      </p:sp>
      <p:sp>
        <p:nvSpPr>
          <p:cNvPr id="4" name="Slide Number Placeholder 3">
            <a:extLst>
              <a:ext uri="{FF2B5EF4-FFF2-40B4-BE49-F238E27FC236}">
                <a16:creationId xmlns:a16="http://schemas.microsoft.com/office/drawing/2014/main" id="{C602722E-2479-6254-CA0D-0426FD88D7D7}"/>
              </a:ext>
            </a:extLst>
          </p:cNvPr>
          <p:cNvSpPr>
            <a:spLocks noGrp="1"/>
          </p:cNvSpPr>
          <p:nvPr>
            <p:ph type="sldNum" sz="quarter" idx="12"/>
          </p:nvPr>
        </p:nvSpPr>
        <p:spPr/>
        <p:txBody>
          <a:bodyPr/>
          <a:lstStyle/>
          <a:p>
            <a:fld id="{7DF6DEEC-D04A-4FF0-9A08-7D39859C24F4}" type="slidenum">
              <a:rPr lang="en-US" smtClean="0"/>
              <a:t>69</a:t>
            </a:fld>
            <a:endParaRPr lang="en-US"/>
          </a:p>
        </p:txBody>
      </p:sp>
    </p:spTree>
    <p:extLst>
      <p:ext uri="{BB962C8B-B14F-4D97-AF65-F5344CB8AC3E}">
        <p14:creationId xmlns:p14="http://schemas.microsoft.com/office/powerpoint/2010/main" val="362159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724C2E-D76E-49A4-A9E2-72C6294BED2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marL="285750" indent="-228600">
              <a:spcBef>
                <a:spcPct val="0"/>
              </a:spcBef>
            </a:pPr>
            <a:r>
              <a:rPr lang="en-US" sz="5400" b="1" kern="1200" dirty="0">
                <a:solidFill>
                  <a:schemeClr val="tx1"/>
                </a:solidFill>
                <a:latin typeface="+mj-lt"/>
                <a:ea typeface="+mj-ea"/>
                <a:cs typeface="+mj-cs"/>
              </a:rPr>
              <a:t>What are NFRs?</a:t>
            </a:r>
          </a:p>
        </p:txBody>
      </p:sp>
      <p:sp>
        <p:nvSpPr>
          <p:cNvPr id="4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DE9BD323-169D-4E56-A53A-946A1E188688}"/>
              </a:ext>
            </a:extLst>
          </p:cNvPr>
          <p:cNvSpPr>
            <a:spLocks noGrp="1"/>
          </p:cNvSpPr>
          <p:nvPr>
            <p:ph type="body" idx="1"/>
          </p:nvPr>
        </p:nvSpPr>
        <p:spPr>
          <a:xfrm>
            <a:off x="271463" y="1756811"/>
            <a:ext cx="11615737" cy="5010912"/>
          </a:xfrm>
        </p:spPr>
        <p:txBody>
          <a:bodyPr vert="horz" lIns="91440" tIns="45720" rIns="91440" bIns="45720" rtlCol="0">
            <a:normAutofit fontScale="85000" lnSpcReduction="20000"/>
          </a:bodyPr>
          <a:lstStyle/>
          <a:p>
            <a:pPr marL="685800" lvl="1" indent="-228600">
              <a:buFont typeface="Arial" panose="020B0604020202020204" pitchFamily="34" charset="0"/>
              <a:buChar char="•"/>
            </a:pPr>
            <a:endParaRPr lang="en-US" sz="2500" dirty="0"/>
          </a:p>
          <a:p>
            <a:pPr lvl="1" indent="-228600">
              <a:buFont typeface="Arial" panose="020B0604020202020204" pitchFamily="34" charset="0"/>
              <a:buChar char="•"/>
            </a:pPr>
            <a:endParaRPr lang="en-US" sz="2500" dirty="0"/>
          </a:p>
          <a:p>
            <a:pPr lvl="1" indent="-228600" algn="just">
              <a:buFont typeface="Arial" panose="020B0604020202020204" pitchFamily="34" charset="0"/>
              <a:buChar char="•"/>
              <a:defRPr/>
            </a:pPr>
            <a:r>
              <a:rPr lang="en-US" sz="2900" dirty="0"/>
              <a:t>We will move forward with the notion that a Non-Functional Requirement is any requirement that is not explicitly classified as a functional requirement.</a:t>
            </a:r>
          </a:p>
          <a:p>
            <a:pPr lvl="1" indent="-228600" algn="just">
              <a:buFont typeface="Arial" panose="020B0604020202020204" pitchFamily="34" charset="0"/>
              <a:buChar char="•"/>
              <a:defRPr/>
            </a:pPr>
            <a:endParaRPr lang="en-US" sz="2900" dirty="0"/>
          </a:p>
          <a:p>
            <a:pPr lvl="1" indent="-228600" algn="just">
              <a:buFont typeface="Arial" panose="020B0604020202020204" pitchFamily="34" charset="0"/>
              <a:buChar char="•"/>
              <a:defRPr/>
            </a:pPr>
            <a:r>
              <a:rPr lang="en-US" sz="2900" dirty="0"/>
              <a:t>Bear in mind that some NFRs (quality attributes) are domain / project specific:</a:t>
            </a:r>
          </a:p>
          <a:p>
            <a:pPr marL="1600200" lvl="3" indent="-228600" algn="just">
              <a:buFont typeface="Arial" panose="020B0604020202020204" pitchFamily="34" charset="0"/>
              <a:buChar char="•"/>
              <a:defRPr/>
            </a:pPr>
            <a:endParaRPr lang="en-US" sz="2900" dirty="0"/>
          </a:p>
          <a:p>
            <a:pPr lvl="4" indent="-228600" algn="just">
              <a:buFont typeface="Arial" panose="020B0604020202020204" pitchFamily="34" charset="0"/>
              <a:buChar char="•"/>
              <a:defRPr/>
            </a:pPr>
            <a:r>
              <a:rPr lang="en-US" sz="2900" b="1" dirty="0" err="1"/>
              <a:t>Iowability</a:t>
            </a:r>
            <a:r>
              <a:rPr lang="en-US" sz="2900" b="1" dirty="0"/>
              <a:t> [Bass12]  ! </a:t>
            </a:r>
          </a:p>
          <a:p>
            <a:pPr lvl="4" indent="-228600" algn="just">
              <a:buFont typeface="Arial" panose="020B0604020202020204" pitchFamily="34" charset="0"/>
              <a:buChar char="•"/>
              <a:defRPr/>
            </a:pPr>
            <a:r>
              <a:rPr lang="en-US" sz="2900" b="1" dirty="0"/>
              <a:t>Caring [Kassab17]  !</a:t>
            </a:r>
          </a:p>
          <a:p>
            <a:pPr lvl="4" indent="-228600" algn="just">
              <a:buFont typeface="Arial" panose="020B0604020202020204" pitchFamily="34" charset="0"/>
              <a:buChar char="•"/>
              <a:defRPr/>
            </a:pPr>
            <a:r>
              <a:rPr lang="en-US" sz="2900" b="1" dirty="0"/>
              <a:t>Humanization [Kassab20] !</a:t>
            </a:r>
          </a:p>
          <a:p>
            <a:pPr lvl="2" indent="-228600" algn="just">
              <a:buFont typeface="Arial" panose="020B0604020202020204" pitchFamily="34" charset="0"/>
              <a:buChar char="•"/>
            </a:pPr>
            <a:endParaRPr lang="en-US" sz="2900" dirty="0"/>
          </a:p>
          <a:p>
            <a:pPr lvl="1" indent="-228600" algn="just">
              <a:buFont typeface="Arial" panose="020B0604020202020204" pitchFamily="34" charset="0"/>
              <a:buChar char="•"/>
            </a:pPr>
            <a:r>
              <a:rPr lang="en-US" sz="2900" dirty="0"/>
              <a:t>Each attribute community has developed its own vocabulary.</a:t>
            </a:r>
          </a:p>
          <a:p>
            <a:pPr marL="914400" lvl="2" indent="-228600" algn="just">
              <a:buFont typeface="Arial" panose="020B0604020202020204" pitchFamily="34" charset="0"/>
              <a:buChar char="•"/>
            </a:pPr>
            <a:endParaRPr lang="en-US" sz="2900" dirty="0"/>
          </a:p>
          <a:p>
            <a:pPr lvl="1" indent="-228600" algn="just">
              <a:buFont typeface="Arial" panose="020B0604020202020204" pitchFamily="34" charset="0"/>
              <a:buChar char="•"/>
            </a:pPr>
            <a:r>
              <a:rPr lang="en-US" sz="2900" dirty="0"/>
              <a:t>In software engineering approaches and industrial practices, NFRs are handled separately from FRs of a system at later stages of the development.</a:t>
            </a:r>
          </a:p>
          <a:p>
            <a:pPr lvl="1" indent="-228600" algn="just">
              <a:buFont typeface="Arial" panose="020B0604020202020204" pitchFamily="34" charset="0"/>
              <a:buChar char="•"/>
            </a:pPr>
            <a:endParaRPr lang="en-US" sz="2900" dirty="0"/>
          </a:p>
          <a:p>
            <a:pPr lvl="1" indent="-228600" algn="just">
              <a:buFont typeface="Arial" panose="020B0604020202020204" pitchFamily="34" charset="0"/>
              <a:buChar char="•"/>
            </a:pPr>
            <a:r>
              <a:rPr lang="en-US" sz="2900" dirty="0"/>
              <a:t>But because of this, some software engineering principles such as abstraction,</a:t>
            </a:r>
          </a:p>
          <a:p>
            <a:pPr marL="914400" lvl="2" indent="0" algn="just">
              <a:buNone/>
            </a:pPr>
            <a:r>
              <a:rPr lang="en-US" sz="2900" dirty="0"/>
              <a:t> localization, modularization, uniformity and reusability, can be compromised.</a:t>
            </a:r>
          </a:p>
          <a:p>
            <a:pPr indent="-228600">
              <a:buFont typeface="Arial" panose="020B0604020202020204" pitchFamily="34" charset="0"/>
              <a:buChar char="•"/>
            </a:pPr>
            <a:endParaRPr lang="en-US" sz="1500" dirty="0"/>
          </a:p>
        </p:txBody>
      </p:sp>
      <p:sp>
        <p:nvSpPr>
          <p:cNvPr id="4" name="Slide Number Placeholder 3">
            <a:extLst>
              <a:ext uri="{FF2B5EF4-FFF2-40B4-BE49-F238E27FC236}">
                <a16:creationId xmlns:a16="http://schemas.microsoft.com/office/drawing/2014/main" id="{F79F1ED3-6CCC-42F4-9C05-6CA61244A2EE}"/>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79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1069848" y="2121408"/>
            <a:ext cx="10881360" cy="4050792"/>
          </a:xfrm>
        </p:spPr>
        <p:txBody>
          <a:bodyPr>
            <a:normAutofit fontScale="92500" lnSpcReduction="20000"/>
          </a:bodyPr>
          <a:lstStyle/>
          <a:p>
            <a:pPr marL="0" indent="0">
              <a:buNone/>
            </a:pPr>
            <a:r>
              <a:rPr lang="en-US" dirty="0"/>
              <a:t>       </a:t>
            </a:r>
            <a:r>
              <a:rPr lang="en-US" sz="3100" b="1" dirty="0"/>
              <a:t>Read: (</a:t>
            </a:r>
            <a:r>
              <a:rPr lang="en-US" sz="3100" b="1" i="1" dirty="0"/>
              <a:t>These readings are optional</a:t>
            </a:r>
            <a:r>
              <a:rPr lang="en-US" sz="3100" b="1" dirty="0"/>
              <a:t>)</a:t>
            </a:r>
          </a:p>
          <a:p>
            <a:pPr lvl="2"/>
            <a:endParaRPr lang="en-US" sz="3100" dirty="0"/>
          </a:p>
          <a:p>
            <a:pPr lvl="2"/>
            <a:r>
              <a:rPr lang="en-US" sz="3100" dirty="0"/>
              <a:t>“</a:t>
            </a:r>
            <a:r>
              <a:rPr lang="en-US" sz="3100" b="1" i="1" dirty="0"/>
              <a:t>On-Non Functional Requirements</a:t>
            </a:r>
            <a:r>
              <a:rPr lang="en-US" sz="3100" dirty="0"/>
              <a:t>” -  optional reading available in Supplemental Readings</a:t>
            </a:r>
          </a:p>
          <a:p>
            <a:pPr lvl="2"/>
            <a:r>
              <a:rPr lang="en-US" sz="3100" dirty="0"/>
              <a:t>“</a:t>
            </a:r>
            <a:r>
              <a:rPr lang="en-US" sz="3100" b="1" i="1" dirty="0"/>
              <a:t>Are Non-functional” Requirements really Non-functional?</a:t>
            </a:r>
            <a:r>
              <a:rPr lang="en-US" sz="3100" dirty="0"/>
              <a:t>” optional reading available in Supplemental Readings</a:t>
            </a:r>
          </a:p>
          <a:p>
            <a:pPr marL="547688" lvl="2" indent="0">
              <a:buNone/>
            </a:pPr>
            <a:endParaRPr lang="en-US" sz="3100" dirty="0"/>
          </a:p>
          <a:p>
            <a:pPr marL="274637" lvl="1" indent="0">
              <a:buNone/>
            </a:pPr>
            <a:endParaRPr lang="en-US" sz="3100" dirty="0"/>
          </a:p>
          <a:p>
            <a:pPr marL="0" lvl="1" indent="0">
              <a:spcBef>
                <a:spcPts val="1200"/>
              </a:spcBef>
              <a:buNone/>
            </a:pPr>
            <a:r>
              <a:rPr lang="en-US" sz="3100" dirty="0"/>
              <a:t>         </a:t>
            </a:r>
            <a:r>
              <a:rPr lang="en-US" sz="3100" b="1" dirty="0"/>
              <a:t>Assignments &amp; Project Tasks:</a:t>
            </a:r>
          </a:p>
          <a:p>
            <a:pPr lvl="2"/>
            <a:r>
              <a:rPr lang="en-US" sz="3100" dirty="0"/>
              <a:t>Deliverable 4 is due on this week , Friday 18/4/2025.</a:t>
            </a:r>
          </a:p>
          <a:p>
            <a:endParaRPr lang="en-US" dirty="0"/>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70</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4713732"/>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Yellow question mark">
            <a:extLst>
              <a:ext uri="{FF2B5EF4-FFF2-40B4-BE49-F238E27FC236}">
                <a16:creationId xmlns:a16="http://schemas.microsoft.com/office/drawing/2014/main" id="{DD3F0050-C909-9BB5-A8EB-63BC87AB4884}"/>
              </a:ext>
            </a:extLst>
          </p:cNvPr>
          <p:cNvPicPr>
            <a:picLocks noChangeAspect="1"/>
          </p:cNvPicPr>
          <p:nvPr/>
        </p:nvPicPr>
        <p:blipFill rotWithShape="1">
          <a:blip r:embed="rId2"/>
          <a:srcRect l="18221" r="5939"/>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B1D7E0-B191-506C-BEAC-9EE92AE5209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Questions?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E0E677CA-C6DB-8891-47FC-55067CDA17FF}"/>
              </a:ext>
            </a:extLst>
          </p:cNvPr>
          <p:cNvSpPr>
            <a:spLocks noGrp="1"/>
          </p:cNvSpPr>
          <p:nvPr>
            <p:ph type="sldNum" sz="quarter" idx="12"/>
          </p:nvPr>
        </p:nvSpPr>
        <p:spPr/>
        <p:txBody>
          <a:bodyPr/>
          <a:lstStyle/>
          <a:p>
            <a:fld id="{7DF6DEEC-D04A-4FF0-9A08-7D39859C24F4}" type="slidenum">
              <a:rPr lang="en-US" smtClean="0"/>
              <a:t>71</a:t>
            </a:fld>
            <a:endParaRPr lang="en-US"/>
          </a:p>
        </p:txBody>
      </p:sp>
    </p:spTree>
    <p:extLst>
      <p:ext uri="{BB962C8B-B14F-4D97-AF65-F5344CB8AC3E}">
        <p14:creationId xmlns:p14="http://schemas.microsoft.com/office/powerpoint/2010/main" val="4930550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A3495-2D62-C91B-4779-0FA820D07A0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Bef>
                <a:spcPct val="0"/>
              </a:spcBef>
            </a:pPr>
            <a:r>
              <a:rPr lang="en-US" sz="3200" kern="1200">
                <a:solidFill>
                  <a:schemeClr val="bg1"/>
                </a:solidFill>
                <a:latin typeface="+mj-lt"/>
                <a:ea typeface="+mj-ea"/>
                <a:cs typeface="+mj-cs"/>
              </a:rPr>
              <a:t>Different Types of NFRs</a:t>
            </a:r>
          </a:p>
        </p:txBody>
      </p:sp>
      <p:pic>
        <p:nvPicPr>
          <p:cNvPr id="5" name="Picture 4">
            <a:extLst>
              <a:ext uri="{FF2B5EF4-FFF2-40B4-BE49-F238E27FC236}">
                <a16:creationId xmlns:a16="http://schemas.microsoft.com/office/drawing/2014/main" id="{E003ADCD-42E1-61D0-A6F9-EFCBDF949B31}"/>
              </a:ext>
            </a:extLst>
          </p:cNvPr>
          <p:cNvPicPr>
            <a:picLocks noChangeAspect="1"/>
          </p:cNvPicPr>
          <p:nvPr/>
        </p:nvPicPr>
        <p:blipFill>
          <a:blip r:embed="rId2"/>
          <a:stretch>
            <a:fillRect/>
          </a:stretch>
        </p:blipFill>
        <p:spPr>
          <a:xfrm>
            <a:off x="1659195" y="2265162"/>
            <a:ext cx="10588429" cy="4394199"/>
          </a:xfrm>
          <a:prstGeom prst="rect">
            <a:avLst/>
          </a:prstGeom>
        </p:spPr>
      </p:pic>
      <p:sp>
        <p:nvSpPr>
          <p:cNvPr id="3" name="TextBox 2">
            <a:extLst>
              <a:ext uri="{FF2B5EF4-FFF2-40B4-BE49-F238E27FC236}">
                <a16:creationId xmlns:a16="http://schemas.microsoft.com/office/drawing/2014/main" id="{8EC717F1-4BEC-F413-950E-74D2D7BECA21}"/>
              </a:ext>
            </a:extLst>
          </p:cNvPr>
          <p:cNvSpPr txBox="1"/>
          <p:nvPr/>
        </p:nvSpPr>
        <p:spPr>
          <a:xfrm>
            <a:off x="294969" y="1803497"/>
            <a:ext cx="3539611" cy="923330"/>
          </a:xfrm>
          <a:prstGeom prst="rect">
            <a:avLst/>
          </a:prstGeom>
          <a:noFill/>
        </p:spPr>
        <p:txBody>
          <a:bodyPr wrap="square" rtlCol="0">
            <a:spAutoFit/>
          </a:bodyPr>
          <a:lstStyle/>
          <a:p>
            <a:r>
              <a:rPr lang="en-US" b="1" dirty="0">
                <a:solidFill>
                  <a:schemeClr val="accent2"/>
                </a:solidFill>
              </a:rPr>
              <a:t>In the remaining of this lesson, we will focus more on Quality Requirements (Attributes)</a:t>
            </a:r>
          </a:p>
        </p:txBody>
      </p:sp>
      <p:cxnSp>
        <p:nvCxnSpPr>
          <p:cNvPr id="6" name="Straight Connector 5">
            <a:extLst>
              <a:ext uri="{FF2B5EF4-FFF2-40B4-BE49-F238E27FC236}">
                <a16:creationId xmlns:a16="http://schemas.microsoft.com/office/drawing/2014/main" id="{BA1BF65E-4047-01E6-6822-E3044B2424D2}"/>
              </a:ext>
            </a:extLst>
          </p:cNvPr>
          <p:cNvCxnSpPr>
            <a:cxnSpLocks/>
          </p:cNvCxnSpPr>
          <p:nvPr/>
        </p:nvCxnSpPr>
        <p:spPr>
          <a:xfrm>
            <a:off x="2064774" y="2699117"/>
            <a:ext cx="398206" cy="876859"/>
          </a:xfrm>
          <a:prstGeom prst="line">
            <a:avLst/>
          </a:prstGeom>
        </p:spPr>
        <p:style>
          <a:lnRef idx="1">
            <a:schemeClr val="accent2"/>
          </a:lnRef>
          <a:fillRef idx="0">
            <a:schemeClr val="accent2"/>
          </a:fillRef>
          <a:effectRef idx="0">
            <a:schemeClr val="accent2"/>
          </a:effectRef>
          <a:fontRef idx="minor">
            <a:schemeClr val="tx1"/>
          </a:fontRef>
        </p:style>
      </p:cxnSp>
      <p:sp>
        <p:nvSpPr>
          <p:cNvPr id="8" name="Slide Number Placeholder 7">
            <a:extLst>
              <a:ext uri="{FF2B5EF4-FFF2-40B4-BE49-F238E27FC236}">
                <a16:creationId xmlns:a16="http://schemas.microsoft.com/office/drawing/2014/main" id="{296C2E38-45FF-87B8-5C5F-2CB59EBF124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71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88258" y="58244"/>
            <a:ext cx="7298392" cy="1084756"/>
          </a:xfrm>
        </p:spPr>
        <p:txBody>
          <a:bodyPr anchor="b">
            <a:normAutofit/>
          </a:bodyPr>
          <a:lstStyle/>
          <a:p>
            <a:r>
              <a:rPr lang="en-US" sz="4000" dirty="0"/>
              <a:t>How to specify Quality Attributes?</a:t>
            </a:r>
          </a:p>
        </p:txBody>
      </p:sp>
      <p:sp>
        <p:nvSpPr>
          <p:cNvPr id="3" name="Content Placeholder 2"/>
          <p:cNvSpPr>
            <a:spLocks noGrp="1"/>
          </p:cNvSpPr>
          <p:nvPr>
            <p:ph idx="1"/>
          </p:nvPr>
        </p:nvSpPr>
        <p:spPr>
          <a:xfrm>
            <a:off x="188259" y="1312645"/>
            <a:ext cx="7597996" cy="5487111"/>
          </a:xfrm>
        </p:spPr>
        <p:txBody>
          <a:bodyPr anchor="t">
            <a:normAutofit fontScale="92500"/>
          </a:bodyPr>
          <a:lstStyle/>
          <a:p>
            <a:r>
              <a:rPr lang="en-US" sz="3500" dirty="0"/>
              <a:t>If a functional requirement is "when the user presses the green button the Options dialog appears”:</a:t>
            </a:r>
          </a:p>
          <a:p>
            <a:pPr lvl="1"/>
            <a:r>
              <a:rPr lang="en-US" sz="3500" dirty="0"/>
              <a:t>a </a:t>
            </a:r>
            <a:r>
              <a:rPr lang="en-US" sz="3500" dirty="0">
                <a:solidFill>
                  <a:schemeClr val="accent2"/>
                </a:solidFill>
              </a:rPr>
              <a:t>performance</a:t>
            </a:r>
            <a:r>
              <a:rPr lang="en-US" sz="3500" dirty="0"/>
              <a:t> QA annotation might describe how quickly the dialog will appear; </a:t>
            </a:r>
          </a:p>
          <a:p>
            <a:pPr lvl="1"/>
            <a:r>
              <a:rPr lang="en-US" sz="3500" dirty="0"/>
              <a:t>an </a:t>
            </a:r>
            <a:r>
              <a:rPr lang="en-US" sz="3500" dirty="0">
                <a:solidFill>
                  <a:schemeClr val="accent2"/>
                </a:solidFill>
              </a:rPr>
              <a:t>availability</a:t>
            </a:r>
            <a:r>
              <a:rPr lang="en-US" sz="3500" dirty="0"/>
              <a:t> QA annotation might describe how often this function will fail, and how quickly it will be repaired; </a:t>
            </a:r>
          </a:p>
          <a:p>
            <a:pPr lvl="1"/>
            <a:r>
              <a:rPr lang="en-US" sz="3500" dirty="0"/>
              <a:t>a </a:t>
            </a:r>
            <a:r>
              <a:rPr lang="en-US" sz="3500" dirty="0">
                <a:solidFill>
                  <a:schemeClr val="accent2"/>
                </a:solidFill>
              </a:rPr>
              <a:t>usability</a:t>
            </a:r>
            <a:r>
              <a:rPr lang="en-US" sz="3500" dirty="0"/>
              <a:t> QA annotation might describe how easy it is to learn this function.</a:t>
            </a:r>
          </a:p>
          <a:p>
            <a:endParaRPr lang="en-US" sz="2000" dirty="0"/>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63B2B07-347A-E967-2CBF-0DCB2D92396D}"/>
              </a:ext>
            </a:extLst>
          </p:cNvPr>
          <p:cNvPicPr>
            <a:picLocks noChangeAspect="1"/>
          </p:cNvPicPr>
          <p:nvPr/>
        </p:nvPicPr>
        <p:blipFill>
          <a:blip r:embed="rId2"/>
          <a:stretch>
            <a:fillRect/>
          </a:stretch>
        </p:blipFill>
        <p:spPr>
          <a:xfrm>
            <a:off x="8084328" y="1296687"/>
            <a:ext cx="4170530" cy="4264602"/>
          </a:xfrm>
          <a:prstGeom prst="rect">
            <a:avLst/>
          </a:prstGeom>
        </p:spPr>
      </p:pic>
      <p:sp>
        <p:nvSpPr>
          <p:cNvPr id="4" name="Slide Number Placeholder 3">
            <a:extLst>
              <a:ext uri="{FF2B5EF4-FFF2-40B4-BE49-F238E27FC236}">
                <a16:creationId xmlns:a16="http://schemas.microsoft.com/office/drawing/2014/main" id="{08A695C5-B4B1-8F0E-1F66-9176EB66E26F}"/>
              </a:ext>
            </a:extLst>
          </p:cNvPr>
          <p:cNvSpPr>
            <a:spLocks noGrp="1"/>
          </p:cNvSpPr>
          <p:nvPr>
            <p:ph type="sldNum" sz="quarter" idx="12"/>
          </p:nvPr>
        </p:nvSpPr>
        <p:spPr/>
        <p:txBody>
          <a:bodyPr/>
          <a:lstStyle/>
          <a:p>
            <a:fld id="{7DF6DEEC-D04A-4FF0-9A08-7D39859C24F4}" type="slidenum">
              <a:rPr lang="en-US" smtClean="0"/>
              <a:t>9</a:t>
            </a:fld>
            <a:endParaRPr lang="en-US"/>
          </a:p>
        </p:txBody>
      </p:sp>
    </p:spTree>
    <p:extLst>
      <p:ext uri="{BB962C8B-B14F-4D97-AF65-F5344CB8AC3E}">
        <p14:creationId xmlns:p14="http://schemas.microsoft.com/office/powerpoint/2010/main" val="2865584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{D25AD5BC-38A8-EF4E-B3DC-F920D3A82ACC}tf10001070</Template>
  <TotalTime>10186</TotalTime>
  <Words>4812</Words>
  <Application>Microsoft Office PowerPoint</Application>
  <PresentationFormat>Widescreen</PresentationFormat>
  <Paragraphs>570</Paragraphs>
  <Slides>71</Slides>
  <Notes>9</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71</vt:i4>
      </vt:variant>
    </vt:vector>
  </HeadingPairs>
  <TitlesOfParts>
    <vt:vector size="82" baseType="lpstr">
      <vt:lpstr>Arial</vt:lpstr>
      <vt:lpstr>Calibri</vt:lpstr>
      <vt:lpstr>Calibri Light</vt:lpstr>
      <vt:lpstr>Rockwell Extra Bold</vt:lpstr>
      <vt:lpstr>Söhne</vt:lpstr>
      <vt:lpstr>Symbol</vt:lpstr>
      <vt:lpstr>Times</vt:lpstr>
      <vt:lpstr>Times New Roman</vt:lpstr>
      <vt:lpstr>Wingdings</vt:lpstr>
      <vt:lpstr>Wood Type</vt:lpstr>
      <vt:lpstr>Office Theme</vt:lpstr>
      <vt:lpstr>Software Engineering </vt:lpstr>
      <vt:lpstr>Lesson  OUTLINE</vt:lpstr>
      <vt:lpstr>Nonfunctional requirements</vt:lpstr>
      <vt:lpstr>What are NFRs?</vt:lpstr>
      <vt:lpstr>What are NFRs?</vt:lpstr>
      <vt:lpstr>What are NFRs?</vt:lpstr>
      <vt:lpstr>What are NFRs?</vt:lpstr>
      <vt:lpstr>Different Types of NFRs</vt:lpstr>
      <vt:lpstr>How to specify Quality Attributes?</vt:lpstr>
      <vt:lpstr>How to specify Quality Attributes?</vt:lpstr>
      <vt:lpstr>Quality Requirement Taxonomy – 2009 (My Proposal)</vt:lpstr>
      <vt:lpstr>How to specify Quality Attributes?</vt:lpstr>
      <vt:lpstr>Specifying Quality Attribute Requirements</vt:lpstr>
      <vt:lpstr>Specifying Quality Attribute Requirements</vt:lpstr>
      <vt:lpstr>Specifying Quality Attribute Requirements</vt:lpstr>
      <vt:lpstr>Popular Quality Attributes</vt:lpstr>
      <vt:lpstr>Security</vt:lpstr>
      <vt:lpstr>Security … What is it?</vt:lpstr>
      <vt:lpstr>Let’s Look at some Examples</vt:lpstr>
      <vt:lpstr>Fort Knox</vt:lpstr>
      <vt:lpstr>Security </vt:lpstr>
      <vt:lpstr>What About the CIA?</vt:lpstr>
      <vt:lpstr>Security</vt:lpstr>
      <vt:lpstr>Power Distribution</vt:lpstr>
      <vt:lpstr>In the News</vt:lpstr>
      <vt:lpstr>More Detail on Target’s System Breach</vt:lpstr>
      <vt:lpstr>Understanding the Need</vt:lpstr>
      <vt:lpstr>Business Context</vt:lpstr>
      <vt:lpstr>What is Security?</vt:lpstr>
      <vt:lpstr>Security – A Set of Concerns</vt:lpstr>
      <vt:lpstr>Confidentiality as a part of security</vt:lpstr>
      <vt:lpstr>Integrity as a part of security</vt:lpstr>
      <vt:lpstr>Non Repudiation as a part of security</vt:lpstr>
      <vt:lpstr>Availability as a part of security</vt:lpstr>
      <vt:lpstr>How to specify security in terms of Quality Scenarios</vt:lpstr>
      <vt:lpstr>Security General Scenario</vt:lpstr>
      <vt:lpstr>Sample Concrete Security Scenario</vt:lpstr>
      <vt:lpstr>Availability</vt:lpstr>
      <vt:lpstr>What is Availability?</vt:lpstr>
      <vt:lpstr>Availability General Scenario</vt:lpstr>
      <vt:lpstr>Sample Concrete Availability Scenario</vt:lpstr>
      <vt:lpstr>Modifiability</vt:lpstr>
      <vt:lpstr>What is Modifiability?</vt:lpstr>
      <vt:lpstr>Modifiability General Scenario</vt:lpstr>
      <vt:lpstr>Sample Concrete Modifiability Scenario</vt:lpstr>
      <vt:lpstr>Interoperability</vt:lpstr>
      <vt:lpstr>What is Interoperability?</vt:lpstr>
      <vt:lpstr>Interoperability General Scenario</vt:lpstr>
      <vt:lpstr>Sample Concrete Interoperability Scenario</vt:lpstr>
      <vt:lpstr>Performance</vt:lpstr>
      <vt:lpstr>What is Performance?</vt:lpstr>
      <vt:lpstr>Performance General Scenario</vt:lpstr>
      <vt:lpstr>Sample Concrete Performance Scenario</vt:lpstr>
      <vt:lpstr>Testability</vt:lpstr>
      <vt:lpstr>What is Testability?</vt:lpstr>
      <vt:lpstr>What is Testability?</vt:lpstr>
      <vt:lpstr>Testability General Scenario</vt:lpstr>
      <vt:lpstr>Sample Concrete Testability Scenario</vt:lpstr>
      <vt:lpstr>Usability</vt:lpstr>
      <vt:lpstr>What is Usability?</vt:lpstr>
      <vt:lpstr>What is Usability?</vt:lpstr>
      <vt:lpstr>Usability General Scenario</vt:lpstr>
      <vt:lpstr>Sample Concrete Usability Scenario</vt:lpstr>
      <vt:lpstr>Quality Attributes in Practice</vt:lpstr>
      <vt:lpstr>Achieving Quality Attributes Through Tactics</vt:lpstr>
      <vt:lpstr>In class Exercise</vt:lpstr>
      <vt:lpstr>Key Features of the system</vt:lpstr>
      <vt:lpstr>PowerPoint Presentation</vt:lpstr>
      <vt:lpstr>Examples to Consider</vt:lpstr>
      <vt:lpstr>Readings , Assignments, Project Tasks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Computer Science CS-UH 1001, Spring 2018</dc:title>
  <dc:creator>Mai Oudah</dc:creator>
  <cp:lastModifiedBy>Kassab, Mohamad Hassan</cp:lastModifiedBy>
  <cp:revision>406</cp:revision>
  <cp:lastPrinted>2020-01-29T21:56:06Z</cp:lastPrinted>
  <dcterms:created xsi:type="dcterms:W3CDTF">2019-01-29T04:54:51Z</dcterms:created>
  <dcterms:modified xsi:type="dcterms:W3CDTF">2025-04-15T08:03:43Z</dcterms:modified>
</cp:coreProperties>
</file>